
<file path=[Content_Types].xml><?xml version="1.0" encoding="utf-8"?>
<Types xmlns="http://schemas.openxmlformats.org/package/2006/content-types">
  <Default Extension="png" ContentType="image/png"/>
  <Default Extension="svg" ContentType="image/svg+xml"/>
  <Default Extension="jpeg" ContentType="image/jpeg"/>
  <Default Extension="wmf" ContentType="image/x-w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sldIdLst>
    <p:sldId id="256" r:id="rId2"/>
    <p:sldId id="420" r:id="rId3"/>
    <p:sldId id="554" r:id="rId4"/>
    <p:sldId id="552" r:id="rId5"/>
    <p:sldId id="553" r:id="rId6"/>
    <p:sldId id="419" r:id="rId7"/>
    <p:sldId id="488" r:id="rId8"/>
    <p:sldId id="374" r:id="rId9"/>
    <p:sldId id="412" r:id="rId10"/>
    <p:sldId id="312" r:id="rId11"/>
    <p:sldId id="375" r:id="rId12"/>
    <p:sldId id="504" r:id="rId13"/>
    <p:sldId id="297" r:id="rId14"/>
    <p:sldId id="277" r:id="rId15"/>
    <p:sldId id="278" r:id="rId16"/>
    <p:sldId id="326" r:id="rId17"/>
    <p:sldId id="327" r:id="rId18"/>
    <p:sldId id="352" r:id="rId19"/>
    <p:sldId id="328" r:id="rId20"/>
    <p:sldId id="330" r:id="rId21"/>
    <p:sldId id="547" r:id="rId22"/>
    <p:sldId id="548" r:id="rId23"/>
    <p:sldId id="539" r:id="rId24"/>
    <p:sldId id="287" r:id="rId25"/>
    <p:sldId id="285" r:id="rId26"/>
    <p:sldId id="286" r:id="rId27"/>
    <p:sldId id="319" r:id="rId28"/>
    <p:sldId id="410" r:id="rId29"/>
    <p:sldId id="332" r:id="rId30"/>
    <p:sldId id="333" r:id="rId31"/>
    <p:sldId id="334" r:id="rId32"/>
    <p:sldId id="549" r:id="rId33"/>
    <p:sldId id="555" r:id="rId34"/>
    <p:sldId id="556" r:id="rId35"/>
    <p:sldId id="545" r:id="rId36"/>
    <p:sldId id="335" r:id="rId37"/>
    <p:sldId id="550" r:id="rId38"/>
    <p:sldId id="337" r:id="rId39"/>
    <p:sldId id="338" r:id="rId40"/>
    <p:sldId id="339" r:id="rId41"/>
    <p:sldId id="340" r:id="rId42"/>
    <p:sldId id="341" r:id="rId43"/>
    <p:sldId id="342" r:id="rId44"/>
    <p:sldId id="343" r:id="rId45"/>
    <p:sldId id="344" r:id="rId46"/>
    <p:sldId id="345" r:id="rId47"/>
    <p:sldId id="557" r:id="rId48"/>
    <p:sldId id="348" r:id="rId49"/>
    <p:sldId id="558" r:id="rId50"/>
    <p:sldId id="363" r:id="rId51"/>
    <p:sldId id="364" r:id="rId52"/>
    <p:sldId id="559"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94660"/>
  </p:normalViewPr>
  <p:slideViewPr>
    <p:cSldViewPr snapToGrid="0">
      <p:cViewPr varScale="1">
        <p:scale>
          <a:sx n="87" d="100"/>
          <a:sy n="87" d="100"/>
        </p:scale>
        <p:origin x="696"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4-09T18:16:58.259"/>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F97DCA-6D8A-4B00-A184-92B5AA5D55BC}" type="datetimeFigureOut">
              <a:rPr lang="en-US" smtClean="0"/>
              <a:t>7/3/2018</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A38CE2-90F9-4517-832F-08227B03CA6B}" type="slidenum">
              <a:rPr lang="en-US" smtClean="0"/>
              <a:t>‹#›</a:t>
            </a:fld>
            <a:endParaRPr lang="en-US" dirty="0"/>
          </a:p>
        </p:txBody>
      </p:sp>
    </p:spTree>
    <p:extLst>
      <p:ext uri="{BB962C8B-B14F-4D97-AF65-F5344CB8AC3E}">
        <p14:creationId xmlns:p14="http://schemas.microsoft.com/office/powerpoint/2010/main" val="20431361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noTextEdit="1"/>
          </p:cNvSpPr>
          <p:nvPr>
            <p:ph type="sldImg"/>
          </p:nvPr>
        </p:nvSpPr>
        <p:spPr bwMode="auto">
          <a:noFill/>
          <a:ln>
            <a:solidFill>
              <a:srgbClr val="000000"/>
            </a:solidFill>
            <a:miter lim="800000"/>
            <a:headEnd/>
            <a:tailEnd/>
          </a:ln>
        </p:spPr>
      </p:sp>
      <p:sp>
        <p:nvSpPr>
          <p:cNvPr id="3174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Healthy People serves as the foundation for prevention efforts across the U.S. Department of Health and Human Services (HHS). Healthy People supports HHS efforts to create a healthier Nation:  tobacco and drug use, HIV prevention, chronic disease, obesity, healthcare-associated infections, etc.</a:t>
            </a:r>
          </a:p>
          <a:p>
            <a:pPr eaLnBrk="1" hangingPunct="1">
              <a:spcBef>
                <a:spcPct val="0"/>
              </a:spcBef>
            </a:pPr>
            <a:endParaRPr lang="en-US" dirty="0"/>
          </a:p>
          <a:p>
            <a:pPr eaLnBrk="1" hangingPunct="1">
              <a:spcBef>
                <a:spcPct val="0"/>
              </a:spcBef>
            </a:pPr>
            <a:r>
              <a:rPr lang="en-US" dirty="0"/>
              <a:t>NIS = National Immunization Survey performed in 2013</a:t>
            </a:r>
          </a:p>
        </p:txBody>
      </p:sp>
      <p:sp>
        <p:nvSpPr>
          <p:cNvPr id="2560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0D253CA-A5AF-4268-B8FA-74FBFE0B31DD}" type="slidenum">
              <a:rPr lang="en-US">
                <a:cs typeface="Arial" charset="0"/>
              </a:rPr>
              <a:pPr fontAlgn="base">
                <a:spcBef>
                  <a:spcPct val="0"/>
                </a:spcBef>
                <a:spcAft>
                  <a:spcPct val="0"/>
                </a:spcAft>
                <a:defRPr/>
              </a:pPr>
              <a:t>2</a:t>
            </a:fld>
            <a:endParaRPr lang="en-US" dirty="0">
              <a:cs typeface="Arial" charset="0"/>
            </a:endParaRPr>
          </a:p>
        </p:txBody>
      </p:sp>
    </p:spTree>
    <p:extLst>
      <p:ext uri="{BB962C8B-B14F-4D97-AF65-F5344CB8AC3E}">
        <p14:creationId xmlns:p14="http://schemas.microsoft.com/office/powerpoint/2010/main" val="31642836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TJC Perinatal Core Measure</a:t>
            </a:r>
          </a:p>
          <a:p>
            <a:endParaRPr lang="en-US" dirty="0"/>
          </a:p>
        </p:txBody>
      </p:sp>
      <p:sp>
        <p:nvSpPr>
          <p:cNvPr id="4" name="Slide Number Placeholder 3"/>
          <p:cNvSpPr>
            <a:spLocks noGrp="1"/>
          </p:cNvSpPr>
          <p:nvPr>
            <p:ph type="sldNum" sz="quarter" idx="10"/>
          </p:nvPr>
        </p:nvSpPr>
        <p:spPr/>
        <p:txBody>
          <a:bodyPr/>
          <a:lstStyle/>
          <a:p>
            <a:fld id="{FAA38CE2-90F9-4517-832F-08227B03CA6B}" type="slidenum">
              <a:rPr lang="en-US" smtClean="0"/>
              <a:t>4</a:t>
            </a:fld>
            <a:endParaRPr lang="en-US" dirty="0"/>
          </a:p>
        </p:txBody>
      </p:sp>
    </p:spTree>
    <p:extLst>
      <p:ext uri="{BB962C8B-B14F-4D97-AF65-F5344CB8AC3E}">
        <p14:creationId xmlns:p14="http://schemas.microsoft.com/office/powerpoint/2010/main" val="22245034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Rot="1" noChangeAspect="1" noTextEdit="1"/>
          </p:cNvSpPr>
          <p:nvPr>
            <p:ph type="sldImg"/>
          </p:nvPr>
        </p:nvSpPr>
        <p:spPr bwMode="auto">
          <a:noFill/>
          <a:ln>
            <a:solidFill>
              <a:srgbClr val="000000"/>
            </a:solidFill>
            <a:miter lim="800000"/>
            <a:headEnd/>
            <a:tailEnd/>
          </a:ln>
        </p:spPr>
      </p:sp>
      <p:sp>
        <p:nvSpPr>
          <p:cNvPr id="33794" name="Rectangle 3"/>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31566322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Rot="1" noChangeAspect="1" noTextEdit="1"/>
          </p:cNvSpPr>
          <p:nvPr>
            <p:ph type="sldImg"/>
          </p:nvPr>
        </p:nvSpPr>
        <p:spPr bwMode="auto">
          <a:noFill/>
          <a:ln>
            <a:solidFill>
              <a:srgbClr val="000000"/>
            </a:solidFill>
            <a:miter lim="800000"/>
            <a:headEnd/>
            <a:tailEnd/>
          </a:ln>
        </p:spPr>
      </p:sp>
      <p:sp>
        <p:nvSpPr>
          <p:cNvPr id="35842" name="Rectangle 3"/>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1780099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p:cNvSpPr>
            <a:spLocks noGrp="1" noRot="1" noChangeAspect="1" noTextEdit="1"/>
          </p:cNvSpPr>
          <p:nvPr>
            <p:ph type="sldImg"/>
          </p:nvPr>
        </p:nvSpPr>
        <p:spPr bwMode="auto">
          <a:noFill/>
          <a:ln>
            <a:solidFill>
              <a:srgbClr val="000000"/>
            </a:solidFill>
            <a:miter lim="800000"/>
            <a:headEnd/>
            <a:tailEnd/>
          </a:ln>
        </p:spPr>
      </p:sp>
      <p:sp>
        <p:nvSpPr>
          <p:cNvPr id="122882" name="Rectangle 3"/>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1080676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Slide Image Placeholder 1"/>
          <p:cNvSpPr>
            <a:spLocks noGrp="1" noRot="1" noChangeAspect="1"/>
          </p:cNvSpPr>
          <p:nvPr>
            <p:ph type="sldImg"/>
          </p:nvPr>
        </p:nvSpPr>
        <p:spPr bwMode="auto">
          <a:noFill/>
          <a:ln>
            <a:solidFill>
              <a:srgbClr val="000000"/>
            </a:solidFill>
            <a:miter lim="800000"/>
            <a:headEnd/>
            <a:tailEnd/>
          </a:ln>
        </p:spPr>
      </p:sp>
      <p:sp>
        <p:nvSpPr>
          <p:cNvPr id="1249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Importance of BF-friendly practice</a:t>
            </a:r>
          </a:p>
          <a:p>
            <a:pPr marL="0" lvl="1" eaLnBrk="1" hangingPunct="1">
              <a:spcBef>
                <a:spcPct val="0"/>
              </a:spcBef>
            </a:pPr>
            <a:r>
              <a:rPr lang="en-US" dirty="0"/>
              <a:t>“The closet full of formula”</a:t>
            </a:r>
          </a:p>
          <a:p>
            <a:pPr eaLnBrk="1" hangingPunct="1">
              <a:spcBef>
                <a:spcPct val="0"/>
              </a:spcBef>
            </a:pPr>
            <a:endParaRPr lang="en-US" dirty="0"/>
          </a:p>
        </p:txBody>
      </p:sp>
      <p:sp>
        <p:nvSpPr>
          <p:cNvPr id="8601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7A8C35F-50AC-46E7-A036-DB4B6EA97421}" type="slidenum">
              <a:rPr lang="en-US">
                <a:cs typeface="Arial" charset="0"/>
              </a:rPr>
              <a:pPr fontAlgn="base">
                <a:spcBef>
                  <a:spcPct val="0"/>
                </a:spcBef>
                <a:spcAft>
                  <a:spcPct val="0"/>
                </a:spcAft>
                <a:defRPr/>
              </a:pPr>
              <a:t>9</a:t>
            </a:fld>
            <a:endParaRPr lang="en-US" dirty="0">
              <a:cs typeface="Arial" charset="0"/>
            </a:endParaRPr>
          </a:p>
        </p:txBody>
      </p:sp>
    </p:spTree>
    <p:extLst>
      <p:ext uri="{BB962C8B-B14F-4D97-AF65-F5344CB8AC3E}">
        <p14:creationId xmlns:p14="http://schemas.microsoft.com/office/powerpoint/2010/main" val="31023430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77500" lnSpcReduction="20000"/>
          </a:bodyPr>
          <a:lstStyle/>
          <a:p>
            <a:pPr lvl="2" eaLnBrk="1" fontAlgn="auto" hangingPunct="1">
              <a:spcBef>
                <a:spcPts val="0"/>
              </a:spcBef>
              <a:spcAft>
                <a:spcPts val="0"/>
              </a:spcAft>
              <a:defRPr/>
            </a:pPr>
            <a:r>
              <a:rPr lang="en-US" dirty="0"/>
              <a:t>Alcohol use:  </a:t>
            </a:r>
            <a:r>
              <a:rPr lang="en-US" sz="5500" dirty="0"/>
              <a:t>Occas, limited use may be ok</a:t>
            </a:r>
          </a:p>
          <a:p>
            <a:pPr lvl="2" eaLnBrk="1" fontAlgn="auto" hangingPunct="1">
              <a:spcBef>
                <a:spcPts val="0"/>
              </a:spcBef>
              <a:spcAft>
                <a:spcPts val="0"/>
              </a:spcAft>
              <a:defRPr/>
            </a:pPr>
            <a:r>
              <a:rPr lang="en-US" sz="5500" dirty="0"/>
              <a:t>Avoid BF for at least 2 hrs after 1-2 drinks; no need to express and discard</a:t>
            </a:r>
          </a:p>
          <a:p>
            <a:pPr eaLnBrk="1" fontAlgn="auto" hangingPunct="1">
              <a:spcBef>
                <a:spcPts val="0"/>
              </a:spcBef>
              <a:spcAft>
                <a:spcPts val="0"/>
              </a:spcAft>
              <a:defRPr/>
            </a:pPr>
            <a:endParaRPr lang="en-US" dirty="0"/>
          </a:p>
        </p:txBody>
      </p:sp>
      <p:sp>
        <p:nvSpPr>
          <p:cNvPr id="747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A791C2F-ECC1-42ED-8077-FEC11DCBFD8A}" type="slidenum">
              <a:rPr lang="en-US">
                <a:cs typeface="Arial" charset="0"/>
              </a:rPr>
              <a:pPr fontAlgn="base">
                <a:spcBef>
                  <a:spcPct val="0"/>
                </a:spcBef>
                <a:spcAft>
                  <a:spcPct val="0"/>
                </a:spcAft>
                <a:defRPr/>
              </a:pPr>
              <a:t>10</a:t>
            </a:fld>
            <a:endParaRPr lang="en-US" dirty="0">
              <a:cs typeface="Arial" charset="0"/>
            </a:endParaRPr>
          </a:p>
        </p:txBody>
      </p:sp>
    </p:spTree>
    <p:extLst>
      <p:ext uri="{BB962C8B-B14F-4D97-AF65-F5344CB8AC3E}">
        <p14:creationId xmlns:p14="http://schemas.microsoft.com/office/powerpoint/2010/main" val="8954022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2"/>
          <p:cNvSpPr>
            <a:spLocks noGrp="1" noRot="1" noChangeAspect="1" noTextEdit="1"/>
          </p:cNvSpPr>
          <p:nvPr>
            <p:ph type="sldImg"/>
          </p:nvPr>
        </p:nvSpPr>
        <p:spPr bwMode="auto">
          <a:noFill/>
          <a:ln>
            <a:solidFill>
              <a:srgbClr val="000000"/>
            </a:solidFill>
            <a:miter lim="800000"/>
            <a:headEnd/>
            <a:tailEnd/>
          </a:ln>
        </p:spPr>
      </p:sp>
      <p:sp>
        <p:nvSpPr>
          <p:cNvPr id="118786" name="Rectangle 3"/>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31099911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p:cNvSpPr>
            <a:spLocks noGrp="1" noRot="1" noChangeAspect="1" noTextEdit="1"/>
          </p:cNvSpPr>
          <p:nvPr>
            <p:ph type="sldImg"/>
          </p:nvPr>
        </p:nvSpPr>
        <p:spPr bwMode="auto">
          <a:noFill/>
          <a:ln>
            <a:solidFill>
              <a:srgbClr val="000000"/>
            </a:solidFill>
            <a:miter lim="800000"/>
            <a:headEnd/>
            <a:tailEnd/>
          </a:ln>
        </p:spPr>
      </p:sp>
      <p:sp>
        <p:nvSpPr>
          <p:cNvPr id="120834" name="Rectangle 3"/>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5420257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p:cNvSpPr>
          <p:nvPr>
            <p:ph type="sldImg"/>
          </p:nvPr>
        </p:nvSpPr>
        <p:spPr bwMode="auto">
          <a:noFill/>
          <a:ln>
            <a:solidFill>
              <a:srgbClr val="000000"/>
            </a:solidFill>
            <a:miter lim="800000"/>
            <a:headEnd/>
            <a:tailEnd/>
          </a:ln>
        </p:spPr>
      </p:sp>
      <p:sp>
        <p:nvSpPr>
          <p:cNvPr id="2457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
        <p:nvSpPr>
          <p:cNvPr id="2457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58AC0E3-703B-492B-AE15-56040308C694}" type="slidenum">
              <a:rPr lang="en-US">
                <a:cs typeface="Arial" charset="0"/>
              </a:rPr>
              <a:pPr fontAlgn="base">
                <a:spcBef>
                  <a:spcPct val="0"/>
                </a:spcBef>
                <a:spcAft>
                  <a:spcPct val="0"/>
                </a:spcAft>
              </a:pPr>
              <a:t>13</a:t>
            </a:fld>
            <a:endParaRPr lang="en-US" dirty="0">
              <a:cs typeface="Arial" charset="0"/>
            </a:endParaRPr>
          </a:p>
        </p:txBody>
      </p:sp>
    </p:spTree>
    <p:extLst>
      <p:ext uri="{BB962C8B-B14F-4D97-AF65-F5344CB8AC3E}">
        <p14:creationId xmlns:p14="http://schemas.microsoft.com/office/powerpoint/2010/main" val="7192172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Slide Image Placeholder 1"/>
          <p:cNvSpPr>
            <a:spLocks noGrp="1" noRot="1" noChangeAspect="1"/>
          </p:cNvSpPr>
          <p:nvPr>
            <p:ph type="sldImg"/>
          </p:nvPr>
        </p:nvSpPr>
        <p:spPr bwMode="auto">
          <a:noFill/>
          <a:ln>
            <a:solidFill>
              <a:srgbClr val="000000"/>
            </a:solidFill>
            <a:miter lim="800000"/>
            <a:headEnd/>
            <a:tailEnd/>
          </a:ln>
        </p:spPr>
      </p:sp>
      <p:sp>
        <p:nvSpPr>
          <p:cNvPr id="98306"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t>The CODE outlines the responsibilities of governments, health-care systems, and workers, and of the companies that market or manufacture breastmilk substitutes.</a:t>
            </a:r>
          </a:p>
          <a:p>
            <a:r>
              <a:rPr lang="en-US" dirty="0"/>
              <a:t>The Code represents the collective will of the member states of the UN and so carries substantial political and moral weight.</a:t>
            </a:r>
          </a:p>
          <a:p>
            <a:endParaRPr lang="en-US" dirty="0"/>
          </a:p>
          <a:p>
            <a:r>
              <a:rPr lang="en-US" dirty="0"/>
              <a:t>A Baby-Friendly hospital must abide by the tenets of the code.</a:t>
            </a:r>
          </a:p>
        </p:txBody>
      </p:sp>
      <p:sp>
        <p:nvSpPr>
          <p:cNvPr id="4" name="Slide Number Placeholder 3"/>
          <p:cNvSpPr>
            <a:spLocks noGrp="1"/>
          </p:cNvSpPr>
          <p:nvPr>
            <p:ph type="sldNum" sz="quarter" idx="5"/>
          </p:nvPr>
        </p:nvSpPr>
        <p:spPr/>
        <p:txBody>
          <a:bodyPr/>
          <a:lstStyle/>
          <a:p>
            <a:pPr>
              <a:defRPr/>
            </a:pPr>
            <a:fld id="{515D8BDE-686F-4D29-8681-32E798E7D08E}" type="slidenum">
              <a:rPr lang="en-US" smtClean="0"/>
              <a:pPr>
                <a:defRPr/>
              </a:pPr>
              <a:t>14</a:t>
            </a:fld>
            <a:endParaRPr lang="en-US" dirty="0"/>
          </a:p>
        </p:txBody>
      </p:sp>
    </p:spTree>
    <p:extLst>
      <p:ext uri="{BB962C8B-B14F-4D97-AF65-F5344CB8AC3E}">
        <p14:creationId xmlns:p14="http://schemas.microsoft.com/office/powerpoint/2010/main" val="26489005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Slide Image Placeholder 1"/>
          <p:cNvSpPr>
            <a:spLocks noGrp="1" noRot="1" noChangeAspect="1"/>
          </p:cNvSpPr>
          <p:nvPr>
            <p:ph type="sldImg"/>
          </p:nvPr>
        </p:nvSpPr>
        <p:spPr bwMode="auto">
          <a:noFill/>
          <a:ln>
            <a:solidFill>
              <a:srgbClr val="000000"/>
            </a:solidFill>
            <a:miter lim="800000"/>
            <a:headEnd/>
            <a:tailEnd/>
          </a:ln>
        </p:spPr>
      </p:sp>
      <p:sp>
        <p:nvSpPr>
          <p:cNvPr id="1003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Set up ethical marketing standards for the promotion and sale of formula, bottles, nipples, other infant foods.</a:t>
            </a:r>
          </a:p>
          <a:p>
            <a:pPr eaLnBrk="1" hangingPunct="1">
              <a:spcBef>
                <a:spcPct val="0"/>
              </a:spcBef>
            </a:pPr>
            <a:r>
              <a:rPr lang="en-US" dirty="0"/>
              <a:t>No more free formula.  No formula company-sponsored lunches. The hospital must pay a fair market value for their formula. Receipts of formula purchases must be shown to BF-USA site assessors.</a:t>
            </a:r>
          </a:p>
        </p:txBody>
      </p:sp>
      <p:sp>
        <p:nvSpPr>
          <p:cNvPr id="6451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A3871BD-684E-440C-A60D-181F8C7437F4}" type="slidenum">
              <a:rPr lang="en-US">
                <a:cs typeface="Arial" charset="0"/>
              </a:rPr>
              <a:pPr fontAlgn="base">
                <a:spcBef>
                  <a:spcPct val="0"/>
                </a:spcBef>
                <a:spcAft>
                  <a:spcPct val="0"/>
                </a:spcAft>
                <a:defRPr/>
              </a:pPr>
              <a:t>15</a:t>
            </a:fld>
            <a:endParaRPr lang="en-US" dirty="0">
              <a:cs typeface="Arial" charset="0"/>
            </a:endParaRPr>
          </a:p>
        </p:txBody>
      </p:sp>
    </p:spTree>
    <p:extLst>
      <p:ext uri="{BB962C8B-B14F-4D97-AF65-F5344CB8AC3E}">
        <p14:creationId xmlns:p14="http://schemas.microsoft.com/office/powerpoint/2010/main" val="10248254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bwMode="auto">
          <a:noFill/>
          <a:ln>
            <a:solidFill>
              <a:srgbClr val="000000"/>
            </a:solidFill>
            <a:miter lim="800000"/>
            <a:headEnd/>
            <a:tailEnd/>
          </a:ln>
        </p:spPr>
      </p:sp>
      <p:sp>
        <p:nvSpPr>
          <p:cNvPr id="2662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
        <p:nvSpPr>
          <p:cNvPr id="2662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9FD4BD3-57C8-4E34-B852-09F283DE3DA2}" type="slidenum">
              <a:rPr lang="en-US">
                <a:cs typeface="Arial" charset="0"/>
              </a:rPr>
              <a:pPr fontAlgn="base">
                <a:spcBef>
                  <a:spcPct val="0"/>
                </a:spcBef>
                <a:spcAft>
                  <a:spcPct val="0"/>
                </a:spcAft>
              </a:pPr>
              <a:t>16</a:t>
            </a:fld>
            <a:endParaRPr lang="en-US" dirty="0">
              <a:cs typeface="Arial" charset="0"/>
            </a:endParaRPr>
          </a:p>
        </p:txBody>
      </p:sp>
    </p:spTree>
    <p:extLst>
      <p:ext uri="{BB962C8B-B14F-4D97-AF65-F5344CB8AC3E}">
        <p14:creationId xmlns:p14="http://schemas.microsoft.com/office/powerpoint/2010/main" val="12190857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bwMode="auto">
          <a:noFill/>
          <a:ln>
            <a:solidFill>
              <a:srgbClr val="000000"/>
            </a:solidFill>
            <a:miter lim="800000"/>
            <a:headEnd/>
            <a:tailEnd/>
          </a:ln>
        </p:spPr>
      </p:sp>
      <p:sp>
        <p:nvSpPr>
          <p:cNvPr id="2867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
        <p:nvSpPr>
          <p:cNvPr id="2867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A719BFD-8A6F-4B77-89D9-122836672ABC}" type="slidenum">
              <a:rPr lang="en-US">
                <a:cs typeface="Arial" charset="0"/>
              </a:rPr>
              <a:pPr fontAlgn="base">
                <a:spcBef>
                  <a:spcPct val="0"/>
                </a:spcBef>
                <a:spcAft>
                  <a:spcPct val="0"/>
                </a:spcAft>
              </a:pPr>
              <a:t>17</a:t>
            </a:fld>
            <a:endParaRPr lang="en-US" dirty="0">
              <a:cs typeface="Arial" charset="0"/>
            </a:endParaRPr>
          </a:p>
        </p:txBody>
      </p:sp>
    </p:spTree>
    <p:extLst>
      <p:ext uri="{BB962C8B-B14F-4D97-AF65-F5344CB8AC3E}">
        <p14:creationId xmlns:p14="http://schemas.microsoft.com/office/powerpoint/2010/main" val="28360901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bwMode="auto">
          <a:noFill/>
          <a:ln>
            <a:solidFill>
              <a:srgbClr val="000000"/>
            </a:solidFill>
            <a:miter lim="800000"/>
            <a:headEnd/>
            <a:tailEnd/>
          </a:ln>
        </p:spPr>
      </p:sp>
      <p:sp>
        <p:nvSpPr>
          <p:cNvPr id="3072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a:t>Allegiance, Spectrum/Butterworth, Spectrum Greenville, Sparrow, HF West Bloomfield, St. John x 4, St. Joe’s Oakland, Covenant, Beaumont Grosse Pointe </a:t>
            </a:r>
          </a:p>
        </p:txBody>
      </p:sp>
      <p:sp>
        <p:nvSpPr>
          <p:cNvPr id="3072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754D6F5-6530-43CD-8187-57F06FD155CC}" type="slidenum">
              <a:rPr lang="en-US">
                <a:cs typeface="Arial" charset="0"/>
              </a:rPr>
              <a:pPr fontAlgn="base">
                <a:spcBef>
                  <a:spcPct val="0"/>
                </a:spcBef>
                <a:spcAft>
                  <a:spcPct val="0"/>
                </a:spcAft>
              </a:pPr>
              <a:t>18</a:t>
            </a:fld>
            <a:endParaRPr lang="en-US" dirty="0">
              <a:cs typeface="Arial" charset="0"/>
            </a:endParaRPr>
          </a:p>
        </p:txBody>
      </p:sp>
    </p:spTree>
    <p:extLst>
      <p:ext uri="{BB962C8B-B14F-4D97-AF65-F5344CB8AC3E}">
        <p14:creationId xmlns:p14="http://schemas.microsoft.com/office/powerpoint/2010/main" val="9029992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p:cNvSpPr>
          <p:nvPr>
            <p:ph type="sldImg"/>
          </p:nvPr>
        </p:nvSpPr>
        <p:spPr bwMode="auto">
          <a:noFill/>
          <a:ln>
            <a:solidFill>
              <a:srgbClr val="000000"/>
            </a:solidFill>
            <a:miter lim="800000"/>
            <a:headEnd/>
            <a:tailEnd/>
          </a:ln>
        </p:spPr>
      </p:sp>
      <p:sp>
        <p:nvSpPr>
          <p:cNvPr id="3481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
        <p:nvSpPr>
          <p:cNvPr id="3481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550A303-BB9A-483B-BDB7-878B23FF55F1}" type="slidenum">
              <a:rPr lang="en-US">
                <a:cs typeface="Arial" charset="0"/>
              </a:rPr>
              <a:pPr fontAlgn="base">
                <a:spcBef>
                  <a:spcPct val="0"/>
                </a:spcBef>
                <a:spcAft>
                  <a:spcPct val="0"/>
                </a:spcAft>
              </a:pPr>
              <a:t>19</a:t>
            </a:fld>
            <a:endParaRPr lang="en-US" dirty="0">
              <a:cs typeface="Arial" charset="0"/>
            </a:endParaRPr>
          </a:p>
        </p:txBody>
      </p:sp>
    </p:spTree>
    <p:extLst>
      <p:ext uri="{BB962C8B-B14F-4D97-AF65-F5344CB8AC3E}">
        <p14:creationId xmlns:p14="http://schemas.microsoft.com/office/powerpoint/2010/main" val="5650471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p:cNvSpPr>
          <p:nvPr>
            <p:ph type="sldImg"/>
          </p:nvPr>
        </p:nvSpPr>
        <p:spPr bwMode="auto">
          <a:noFill/>
          <a:ln>
            <a:solidFill>
              <a:srgbClr val="000000"/>
            </a:solidFill>
            <a:miter lim="800000"/>
            <a:headEnd/>
            <a:tailEnd/>
          </a:ln>
        </p:spPr>
      </p:sp>
      <p:sp>
        <p:nvSpPr>
          <p:cNvPr id="3891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
        <p:nvSpPr>
          <p:cNvPr id="3891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07E0C65-5CD9-43E2-B0B3-DB7998987F47}" type="slidenum">
              <a:rPr lang="en-US">
                <a:cs typeface="Arial" charset="0"/>
              </a:rPr>
              <a:pPr fontAlgn="base">
                <a:spcBef>
                  <a:spcPct val="0"/>
                </a:spcBef>
                <a:spcAft>
                  <a:spcPct val="0"/>
                </a:spcAft>
              </a:pPr>
              <a:t>20</a:t>
            </a:fld>
            <a:endParaRPr lang="en-US" dirty="0">
              <a:cs typeface="Arial" charset="0"/>
            </a:endParaRPr>
          </a:p>
        </p:txBody>
      </p:sp>
    </p:spTree>
    <p:extLst>
      <p:ext uri="{BB962C8B-B14F-4D97-AF65-F5344CB8AC3E}">
        <p14:creationId xmlns:p14="http://schemas.microsoft.com/office/powerpoint/2010/main" val="37985393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Rot="1" noChangeAspect="1" noTextEdit="1"/>
          </p:cNvSpPr>
          <p:nvPr>
            <p:ph type="sldImg"/>
          </p:nvPr>
        </p:nvSpPr>
        <p:spPr bwMode="auto">
          <a:noFill/>
          <a:ln>
            <a:solidFill>
              <a:srgbClr val="000000"/>
            </a:solidFill>
            <a:miter lim="800000"/>
            <a:headEnd/>
            <a:tailEnd/>
          </a:ln>
        </p:spPr>
      </p:sp>
      <p:sp>
        <p:nvSpPr>
          <p:cNvPr id="29698" name="Rectangle 3"/>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3032455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Slide Image Placeholder 1"/>
          <p:cNvSpPr>
            <a:spLocks noGrp="1" noRot="1" noChangeAspect="1"/>
          </p:cNvSpPr>
          <p:nvPr>
            <p:ph type="sldImg"/>
          </p:nvPr>
        </p:nvSpPr>
        <p:spPr bwMode="auto">
          <a:noFill/>
          <a:ln>
            <a:solidFill>
              <a:srgbClr val="000000"/>
            </a:solidFill>
            <a:miter lim="800000"/>
            <a:headEnd/>
            <a:tailEnd/>
          </a:ln>
        </p:spPr>
      </p:sp>
      <p:sp>
        <p:nvSpPr>
          <p:cNvPr id="12902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a:t>CDC growth charts based on typical growth – not necessarily ideal growth</a:t>
            </a:r>
          </a:p>
        </p:txBody>
      </p:sp>
      <p:sp>
        <p:nvSpPr>
          <p:cNvPr id="12902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62454BA-3A48-4212-8003-DD12ECC0681A}" type="slidenum">
              <a:rPr lang="en-US">
                <a:cs typeface="Arial" charset="0"/>
              </a:rPr>
              <a:pPr fontAlgn="base">
                <a:spcBef>
                  <a:spcPct val="0"/>
                </a:spcBef>
                <a:spcAft>
                  <a:spcPct val="0"/>
                </a:spcAft>
              </a:pPr>
              <a:t>24</a:t>
            </a:fld>
            <a:endParaRPr lang="en-US" dirty="0">
              <a:cs typeface="Arial" charset="0"/>
            </a:endParaRPr>
          </a:p>
        </p:txBody>
      </p:sp>
    </p:spTree>
    <p:extLst>
      <p:ext uri="{BB962C8B-B14F-4D97-AF65-F5344CB8AC3E}">
        <p14:creationId xmlns:p14="http://schemas.microsoft.com/office/powerpoint/2010/main" val="6455190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Slide Image Placeholder 1"/>
          <p:cNvSpPr>
            <a:spLocks noGrp="1" noRot="1" noChangeAspect="1"/>
          </p:cNvSpPr>
          <p:nvPr>
            <p:ph type="sldImg"/>
          </p:nvPr>
        </p:nvSpPr>
        <p:spPr bwMode="auto">
          <a:noFill/>
          <a:ln>
            <a:solidFill>
              <a:srgbClr val="000000"/>
            </a:solidFill>
            <a:miter lim="800000"/>
            <a:headEnd/>
            <a:tailEnd/>
          </a:ln>
        </p:spPr>
      </p:sp>
      <p:sp>
        <p:nvSpPr>
          <p:cNvPr id="12493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a:t>Weight gain starts when mother’s milk comes in.</a:t>
            </a:r>
          </a:p>
        </p:txBody>
      </p:sp>
      <p:sp>
        <p:nvSpPr>
          <p:cNvPr id="12493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3126625-8D71-438A-89E3-FD7EAB1882BF}" type="slidenum">
              <a:rPr lang="en-US">
                <a:cs typeface="Arial" charset="0"/>
              </a:rPr>
              <a:pPr fontAlgn="base">
                <a:spcBef>
                  <a:spcPct val="0"/>
                </a:spcBef>
                <a:spcAft>
                  <a:spcPct val="0"/>
                </a:spcAft>
              </a:pPr>
              <a:t>25</a:t>
            </a:fld>
            <a:endParaRPr lang="en-US" dirty="0">
              <a:cs typeface="Arial" charset="0"/>
            </a:endParaRPr>
          </a:p>
        </p:txBody>
      </p:sp>
    </p:spTree>
    <p:extLst>
      <p:ext uri="{BB962C8B-B14F-4D97-AF65-F5344CB8AC3E}">
        <p14:creationId xmlns:p14="http://schemas.microsoft.com/office/powerpoint/2010/main" val="15374625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6978" name="Text Box 1"/>
          <p:cNvSpPr txBox="1">
            <a:spLocks noChangeArrowheads="1"/>
          </p:cNvSpPr>
          <p:nvPr/>
        </p:nvSpPr>
        <p:spPr bwMode="auto">
          <a:xfrm>
            <a:off x="1400175" y="930275"/>
            <a:ext cx="4056063" cy="3186113"/>
          </a:xfrm>
          <a:prstGeom prst="rect">
            <a:avLst/>
          </a:prstGeom>
          <a:solidFill>
            <a:srgbClr val="FFFFFF"/>
          </a:solidFill>
          <a:ln w="9525">
            <a:solidFill>
              <a:srgbClr val="000000"/>
            </a:solidFill>
            <a:miter lim="800000"/>
            <a:headEnd/>
            <a:tailEnd/>
          </a:ln>
        </p:spPr>
        <p:txBody>
          <a:bodyPr wrap="none" lIns="84094" tIns="42048" rIns="84094" bIns="42048" anchor="ctr"/>
          <a:lstStyle/>
          <a:p>
            <a:endParaRPr lang="en-US" dirty="0">
              <a:latin typeface="Calibri" pitchFamily="34" charset="0"/>
            </a:endParaRPr>
          </a:p>
        </p:txBody>
      </p:sp>
      <p:sp>
        <p:nvSpPr>
          <p:cNvPr id="126979" name="Text Box 2"/>
          <p:cNvSpPr txBox="1">
            <a:spLocks noGrp="1" noChangeArrowheads="1"/>
          </p:cNvSpPr>
          <p:nvPr>
            <p:ph type="body"/>
          </p:nvPr>
        </p:nvSpPr>
        <p:spPr bwMode="auto">
          <a:xfrm>
            <a:off x="1046163" y="4425950"/>
            <a:ext cx="4770437" cy="3535363"/>
          </a:xfrm>
          <a:noFill/>
        </p:spPr>
        <p:txBody>
          <a:bodyPr wrap="square" lIns="0" tIns="0" rIns="0" bIns="0" numCol="1" anchor="t" anchorCtr="0" compatLnSpc="1">
            <a:prstTxWarp prst="textNoShape">
              <a:avLst/>
            </a:prstTxWarp>
          </a:bodyPr>
          <a:lstStyle/>
          <a:p>
            <a:pPr marL="77788" indent="-77788">
              <a:lnSpc>
                <a:spcPct val="93000"/>
              </a:lnSpc>
              <a:spcBef>
                <a:spcPct val="0"/>
              </a:spcBef>
              <a:buSzPct val="45000"/>
              <a:tabLst>
                <a:tab pos="665163" algn="l"/>
                <a:tab pos="1330325" algn="l"/>
                <a:tab pos="1997075" algn="l"/>
                <a:tab pos="2662238" algn="l"/>
                <a:tab pos="3327400" algn="l"/>
                <a:tab pos="3994150" algn="l"/>
                <a:tab pos="4659313" algn="l"/>
              </a:tabLst>
            </a:pPr>
            <a:r>
              <a:rPr lang="en-GB" altLang="en-US" dirty="0">
                <a:latin typeface="Arial" charset="0"/>
                <a:ea typeface="msgothic"/>
                <a:cs typeface="msgothic"/>
              </a:rPr>
              <a:t>A, Estimated percentile curves of percent weight loss by time after birth for vaginal deliveries. B, Estimated percentile curves of percent weight loss by time after birth for Cesarean deliveries.      ****Normative data to inform clinical decision-making***</a:t>
            </a:r>
          </a:p>
          <a:p>
            <a:pPr marL="77788" indent="-77788">
              <a:lnSpc>
                <a:spcPct val="93000"/>
              </a:lnSpc>
              <a:spcBef>
                <a:spcPct val="0"/>
              </a:spcBef>
              <a:buSzPct val="45000"/>
              <a:tabLst>
                <a:tab pos="665163" algn="l"/>
                <a:tab pos="1330325" algn="l"/>
                <a:tab pos="1997075" algn="l"/>
                <a:tab pos="2662238" algn="l"/>
                <a:tab pos="3327400" algn="l"/>
                <a:tab pos="3994150" algn="l"/>
                <a:tab pos="4659313" algn="l"/>
              </a:tabLst>
            </a:pPr>
            <a:endParaRPr lang="en-GB" altLang="en-US" dirty="0">
              <a:solidFill>
                <a:srgbClr val="FF0000"/>
              </a:solidFill>
              <a:latin typeface="Arial" charset="0"/>
              <a:ea typeface="msgothic"/>
              <a:cs typeface="msgothic"/>
            </a:endParaRPr>
          </a:p>
          <a:p>
            <a:pPr marL="77788" indent="-77788">
              <a:lnSpc>
                <a:spcPct val="93000"/>
              </a:lnSpc>
              <a:spcBef>
                <a:spcPct val="0"/>
              </a:spcBef>
              <a:buSzPct val="45000"/>
              <a:tabLst>
                <a:tab pos="665163" algn="l"/>
                <a:tab pos="1330325" algn="l"/>
                <a:tab pos="1997075" algn="l"/>
                <a:tab pos="2662238" algn="l"/>
                <a:tab pos="3327400" algn="l"/>
                <a:tab pos="3994150" algn="l"/>
                <a:tab pos="4659313" algn="l"/>
              </a:tabLst>
            </a:pPr>
            <a:r>
              <a:rPr lang="en-GB" altLang="en-US" dirty="0">
                <a:solidFill>
                  <a:srgbClr val="FF0000"/>
                </a:solidFill>
                <a:latin typeface="Arial" charset="0"/>
                <a:ea typeface="msgothic"/>
                <a:cs typeface="msgothic"/>
              </a:rPr>
              <a:t>All infant exclusively breastfed!!  Not clear how many hospitals were designated BF.</a:t>
            </a:r>
            <a:endParaRPr lang="en-GB" altLang="en-US" dirty="0">
              <a:latin typeface="Arial" charset="0"/>
              <a:ea typeface="msgothic"/>
              <a:cs typeface="msgothic"/>
            </a:endParaRPr>
          </a:p>
          <a:p>
            <a:pPr marL="77788" indent="-77788">
              <a:lnSpc>
                <a:spcPct val="93000"/>
              </a:lnSpc>
              <a:spcBef>
                <a:spcPct val="0"/>
              </a:spcBef>
              <a:buSzPct val="45000"/>
              <a:tabLst>
                <a:tab pos="665163" algn="l"/>
                <a:tab pos="1330325" algn="l"/>
                <a:tab pos="1997075" algn="l"/>
                <a:tab pos="2662238" algn="l"/>
                <a:tab pos="3327400" algn="l"/>
                <a:tab pos="3994150" algn="l"/>
                <a:tab pos="4659313" algn="l"/>
              </a:tabLst>
            </a:pPr>
            <a:endParaRPr lang="en-GB" altLang="en-US" dirty="0">
              <a:latin typeface="Arial" charset="0"/>
              <a:ea typeface="msgothic"/>
              <a:cs typeface="msgothic"/>
            </a:endParaRPr>
          </a:p>
          <a:p>
            <a:pPr marL="77788" indent="-77788">
              <a:lnSpc>
                <a:spcPct val="93000"/>
              </a:lnSpc>
              <a:spcBef>
                <a:spcPct val="0"/>
              </a:spcBef>
              <a:buSzPct val="45000"/>
              <a:tabLst>
                <a:tab pos="665163" algn="l"/>
                <a:tab pos="1330325" algn="l"/>
                <a:tab pos="1997075" algn="l"/>
                <a:tab pos="2662238" algn="l"/>
                <a:tab pos="3327400" algn="l"/>
                <a:tab pos="3994150" algn="l"/>
                <a:tab pos="4659313" algn="l"/>
              </a:tabLst>
            </a:pPr>
            <a:r>
              <a:rPr lang="en-US" dirty="0"/>
              <a:t>For 161 471 term, singleton neonates born at ≥36 weeks’ gestation at Northern California Kaiser Permanente hospitals in 2009–2013, data were extracted from the birth hospitalization regarding delivery mode, race/ethnicity, feeding type, and weights from electronic records. Quantile regression was used to create nomograms stratified by delivery mode that estimated percentiles of weight loss as a function of time among exclusively breastfed neonates. Weights measured subsequent to any nonbreastmilk feeding were excluded.</a:t>
            </a:r>
          </a:p>
          <a:p>
            <a:pPr marL="77788" indent="-77788">
              <a:lnSpc>
                <a:spcPct val="93000"/>
              </a:lnSpc>
              <a:spcBef>
                <a:spcPct val="0"/>
              </a:spcBef>
              <a:buSzPct val="45000"/>
              <a:tabLst>
                <a:tab pos="665163" algn="l"/>
                <a:tab pos="1330325" algn="l"/>
                <a:tab pos="1997075" algn="l"/>
                <a:tab pos="2662238" algn="l"/>
                <a:tab pos="3327400" algn="l"/>
                <a:tab pos="3994150" algn="l"/>
                <a:tab pos="4659313" algn="l"/>
              </a:tabLst>
            </a:pPr>
            <a:endParaRPr lang="en-US" altLang="en-US" dirty="0">
              <a:latin typeface="Arial" charset="0"/>
              <a:ea typeface="msgothic"/>
              <a:cs typeface="msgothic"/>
            </a:endParaRPr>
          </a:p>
          <a:p>
            <a:pPr marL="77788" indent="-77788">
              <a:lnSpc>
                <a:spcPct val="93000"/>
              </a:lnSpc>
              <a:spcBef>
                <a:spcPct val="0"/>
              </a:spcBef>
              <a:buSzPct val="45000"/>
              <a:tabLst>
                <a:tab pos="665163" algn="l"/>
                <a:tab pos="1330325" algn="l"/>
                <a:tab pos="1997075" algn="l"/>
                <a:tab pos="2662238" algn="l"/>
                <a:tab pos="3327400" algn="l"/>
                <a:tab pos="3994150" algn="l"/>
                <a:tab pos="4659313" algn="l"/>
              </a:tabLst>
            </a:pPr>
            <a:r>
              <a:rPr lang="en-US" dirty="0"/>
              <a:t>Differential weight loss by delivery mode was evident 6 hours after delivery and persisted over time. Almost 5% of vaginally delivered newborns and &gt;10% of those delivered by cesarean had lost ≥10% of their birth weight 48 hours after delivery. By 72 hours, &gt;25% of newborns delivered by cesarean had lost ≥10% of their birth weight.</a:t>
            </a:r>
          </a:p>
          <a:p>
            <a:pPr marL="77788" indent="-77788">
              <a:lnSpc>
                <a:spcPct val="93000"/>
              </a:lnSpc>
              <a:spcBef>
                <a:spcPct val="0"/>
              </a:spcBef>
              <a:buSzPct val="45000"/>
              <a:tabLst>
                <a:tab pos="665163" algn="l"/>
                <a:tab pos="1330325" algn="l"/>
                <a:tab pos="1997075" algn="l"/>
                <a:tab pos="2662238" algn="l"/>
                <a:tab pos="3327400" algn="l"/>
                <a:tab pos="3994150" algn="l"/>
                <a:tab pos="4659313" algn="l"/>
              </a:tabLst>
            </a:pPr>
            <a:endParaRPr lang="en-US" altLang="en-US" dirty="0">
              <a:latin typeface="Arial" charset="0"/>
              <a:ea typeface="msgothic"/>
              <a:cs typeface="msgothic"/>
            </a:endParaRPr>
          </a:p>
          <a:p>
            <a:pPr marL="77788" indent="-77788">
              <a:lnSpc>
                <a:spcPct val="93000"/>
              </a:lnSpc>
              <a:spcBef>
                <a:spcPct val="0"/>
              </a:spcBef>
              <a:buSzPct val="45000"/>
              <a:tabLst>
                <a:tab pos="665163" algn="l"/>
                <a:tab pos="1330325" algn="l"/>
                <a:tab pos="1997075" algn="l"/>
                <a:tab pos="2662238" algn="l"/>
                <a:tab pos="3327400" algn="l"/>
                <a:tab pos="3994150" algn="l"/>
                <a:tab pos="4659313" algn="l"/>
              </a:tabLst>
            </a:pPr>
            <a:r>
              <a:rPr lang="en-US" altLang="en-US" dirty="0">
                <a:latin typeface="Arial" charset="0"/>
                <a:ea typeface="msgothic"/>
                <a:cs typeface="msgothic"/>
              </a:rPr>
              <a:t>Weight loss differs substantially by mode of delivery.</a:t>
            </a:r>
          </a:p>
          <a:p>
            <a:pPr marL="77788" indent="-77788">
              <a:lnSpc>
                <a:spcPct val="93000"/>
              </a:lnSpc>
              <a:spcBef>
                <a:spcPct val="0"/>
              </a:spcBef>
              <a:buSzPct val="45000"/>
              <a:tabLst>
                <a:tab pos="665163" algn="l"/>
                <a:tab pos="1330325" algn="l"/>
                <a:tab pos="1997075" algn="l"/>
                <a:tab pos="2662238" algn="l"/>
                <a:tab pos="3327400" algn="l"/>
                <a:tab pos="3994150" algn="l"/>
                <a:tab pos="4659313" algn="l"/>
              </a:tabLst>
            </a:pPr>
            <a:r>
              <a:rPr lang="en-US" altLang="en-US" dirty="0">
                <a:latin typeface="Arial" charset="0"/>
                <a:ea typeface="msgothic"/>
                <a:cs typeface="msgothic"/>
              </a:rPr>
              <a:t>Weight loss &gt;/= 10% is common and occurs earlier in the postnatal course than previously thought.</a:t>
            </a:r>
            <a:endParaRPr lang="en-GB" altLang="en-US" dirty="0">
              <a:latin typeface="Arial" charset="0"/>
              <a:ea typeface="msgothic"/>
              <a:cs typeface="msgothic"/>
            </a:endParaRPr>
          </a:p>
        </p:txBody>
      </p:sp>
    </p:spTree>
    <p:extLst>
      <p:ext uri="{BB962C8B-B14F-4D97-AF65-F5344CB8AC3E}">
        <p14:creationId xmlns:p14="http://schemas.microsoft.com/office/powerpoint/2010/main" val="9867381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2"/>
          <p:cNvSpPr>
            <a:spLocks noGrp="1" noRot="1" noChangeAspect="1" noTextEdit="1"/>
          </p:cNvSpPr>
          <p:nvPr>
            <p:ph type="sldImg"/>
          </p:nvPr>
        </p:nvSpPr>
        <p:spPr bwMode="auto">
          <a:noFill/>
          <a:ln>
            <a:solidFill>
              <a:srgbClr val="000000"/>
            </a:solidFill>
            <a:miter lim="800000"/>
            <a:headEnd/>
            <a:tailEnd/>
          </a:ln>
        </p:spPr>
      </p:sp>
      <p:sp>
        <p:nvSpPr>
          <p:cNvPr id="133122" name="Rectangle 3"/>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2877995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2"/>
          <p:cNvSpPr>
            <a:spLocks noGrp="1" noRot="1" noChangeAspect="1" noTextEdit="1"/>
          </p:cNvSpPr>
          <p:nvPr>
            <p:ph type="sldImg"/>
          </p:nvPr>
        </p:nvSpPr>
        <p:spPr bwMode="auto">
          <a:noFill/>
          <a:ln>
            <a:solidFill>
              <a:srgbClr val="000000"/>
            </a:solidFill>
            <a:miter lim="800000"/>
            <a:headEnd/>
            <a:tailEnd/>
          </a:ln>
        </p:spPr>
      </p:sp>
      <p:sp>
        <p:nvSpPr>
          <p:cNvPr id="135170" name="Rectangle 3"/>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1385348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p:cNvSpPr>
          <p:nvPr>
            <p:ph type="sldImg"/>
          </p:nvPr>
        </p:nvSpPr>
        <p:spPr bwMode="auto">
          <a:noFill/>
          <a:ln>
            <a:solidFill>
              <a:srgbClr val="000000"/>
            </a:solidFill>
            <a:miter lim="800000"/>
            <a:headEnd/>
            <a:tailEnd/>
          </a:ln>
        </p:spPr>
      </p:sp>
      <p:sp>
        <p:nvSpPr>
          <p:cNvPr id="4096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
        <p:nvSpPr>
          <p:cNvPr id="4096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6883DD6-014F-44ED-9B2E-9C29C02707D1}" type="slidenum">
              <a:rPr lang="en-US">
                <a:cs typeface="Arial" charset="0"/>
              </a:rPr>
              <a:pPr fontAlgn="base">
                <a:spcBef>
                  <a:spcPct val="0"/>
                </a:spcBef>
                <a:spcAft>
                  <a:spcPct val="0"/>
                </a:spcAft>
              </a:pPr>
              <a:t>29</a:t>
            </a:fld>
            <a:endParaRPr lang="en-US" dirty="0">
              <a:cs typeface="Arial" charset="0"/>
            </a:endParaRPr>
          </a:p>
        </p:txBody>
      </p:sp>
    </p:spTree>
    <p:extLst>
      <p:ext uri="{BB962C8B-B14F-4D97-AF65-F5344CB8AC3E}">
        <p14:creationId xmlns:p14="http://schemas.microsoft.com/office/powerpoint/2010/main" val="29094153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p:cNvSpPr>
          <p:nvPr>
            <p:ph type="sldImg"/>
          </p:nvPr>
        </p:nvSpPr>
        <p:spPr bwMode="auto">
          <a:noFill/>
          <a:ln>
            <a:solidFill>
              <a:srgbClr val="000000"/>
            </a:solidFill>
            <a:miter lim="800000"/>
            <a:headEnd/>
            <a:tailEnd/>
          </a:ln>
        </p:spPr>
      </p:sp>
      <p:sp>
        <p:nvSpPr>
          <p:cNvPr id="4301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
        <p:nvSpPr>
          <p:cNvPr id="4301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46449AA-6379-497C-B11D-B090C82F180F}" type="slidenum">
              <a:rPr lang="en-US">
                <a:cs typeface="Arial" charset="0"/>
              </a:rPr>
              <a:pPr fontAlgn="base">
                <a:spcBef>
                  <a:spcPct val="0"/>
                </a:spcBef>
                <a:spcAft>
                  <a:spcPct val="0"/>
                </a:spcAft>
              </a:pPr>
              <a:t>30</a:t>
            </a:fld>
            <a:endParaRPr lang="en-US" dirty="0">
              <a:cs typeface="Arial" charset="0"/>
            </a:endParaRPr>
          </a:p>
        </p:txBody>
      </p:sp>
    </p:spTree>
    <p:extLst>
      <p:ext uri="{BB962C8B-B14F-4D97-AF65-F5344CB8AC3E}">
        <p14:creationId xmlns:p14="http://schemas.microsoft.com/office/powerpoint/2010/main" val="25563966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p:cNvSpPr>
          <p:nvPr>
            <p:ph type="sldImg"/>
          </p:nvPr>
        </p:nvSpPr>
        <p:spPr bwMode="auto">
          <a:noFill/>
          <a:ln>
            <a:solidFill>
              <a:srgbClr val="000000"/>
            </a:solidFill>
            <a:miter lim="800000"/>
            <a:headEnd/>
            <a:tailEnd/>
          </a:ln>
        </p:spPr>
      </p:sp>
      <p:sp>
        <p:nvSpPr>
          <p:cNvPr id="4505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a:t>If mother getting sleepy baby should be put in separate sleep space (crib) acc to AAP recommendations</a:t>
            </a:r>
          </a:p>
        </p:txBody>
      </p:sp>
      <p:sp>
        <p:nvSpPr>
          <p:cNvPr id="4505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F2A33E9-EAE9-4331-9195-DCAC9C14161C}" type="slidenum">
              <a:rPr lang="en-US">
                <a:cs typeface="Arial" charset="0"/>
              </a:rPr>
              <a:pPr fontAlgn="base">
                <a:spcBef>
                  <a:spcPct val="0"/>
                </a:spcBef>
                <a:spcAft>
                  <a:spcPct val="0"/>
                </a:spcAft>
              </a:pPr>
              <a:t>31</a:t>
            </a:fld>
            <a:endParaRPr lang="en-US" dirty="0">
              <a:cs typeface="Arial" charset="0"/>
            </a:endParaRPr>
          </a:p>
        </p:txBody>
      </p:sp>
    </p:spTree>
    <p:extLst>
      <p:ext uri="{BB962C8B-B14F-4D97-AF65-F5344CB8AC3E}">
        <p14:creationId xmlns:p14="http://schemas.microsoft.com/office/powerpoint/2010/main" val="22037964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bwMode="auto">
          <a:noFill/>
          <a:ln>
            <a:solidFill>
              <a:srgbClr val="000000"/>
            </a:solidFill>
            <a:miter lim="800000"/>
            <a:headEnd/>
            <a:tailEnd/>
          </a:ln>
        </p:spPr>
      </p:sp>
      <p:sp>
        <p:nvSpPr>
          <p:cNvPr id="52226"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t>It usually occurs in the first days or weeks of life. Typically, CDC is informed of about 4-6 cases of sickness from </a:t>
            </a:r>
            <a:r>
              <a:rPr lang="en-US" i="1" dirty="0"/>
              <a:t>Cronobacter</a:t>
            </a:r>
            <a:r>
              <a:rPr lang="en-US" dirty="0"/>
              <a:t> in infants each year, but reporting isn't required.</a:t>
            </a:r>
          </a:p>
        </p:txBody>
      </p:sp>
      <p:sp>
        <p:nvSpPr>
          <p:cNvPr id="4" name="Slide Number Placeholder 3"/>
          <p:cNvSpPr>
            <a:spLocks noGrp="1"/>
          </p:cNvSpPr>
          <p:nvPr>
            <p:ph type="sldNum" sz="quarter" idx="5"/>
          </p:nvPr>
        </p:nvSpPr>
        <p:spPr/>
        <p:txBody>
          <a:bodyPr/>
          <a:lstStyle/>
          <a:p>
            <a:pPr>
              <a:defRPr/>
            </a:pPr>
            <a:fld id="{134B28F9-4094-435F-9E56-925EDA4B467E}" type="slidenum">
              <a:rPr lang="en-US" smtClean="0"/>
              <a:pPr>
                <a:defRPr/>
              </a:pPr>
              <a:t>35</a:t>
            </a:fld>
            <a:endParaRPr lang="en-US" dirty="0"/>
          </a:p>
        </p:txBody>
      </p:sp>
    </p:spTree>
    <p:extLst>
      <p:ext uri="{BB962C8B-B14F-4D97-AF65-F5344CB8AC3E}">
        <p14:creationId xmlns:p14="http://schemas.microsoft.com/office/powerpoint/2010/main" val="28479905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p:cNvSpPr>
          <p:nvPr>
            <p:ph type="sldImg"/>
          </p:nvPr>
        </p:nvSpPr>
        <p:spPr bwMode="auto">
          <a:noFill/>
          <a:ln>
            <a:solidFill>
              <a:srgbClr val="000000"/>
            </a:solidFill>
            <a:miter lim="800000"/>
            <a:headEnd/>
            <a:tailEnd/>
          </a:ln>
        </p:spPr>
      </p:sp>
      <p:sp>
        <p:nvSpPr>
          <p:cNvPr id="4710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
        <p:nvSpPr>
          <p:cNvPr id="4710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0463953-8732-48FC-A307-9BC2545CD82F}" type="slidenum">
              <a:rPr lang="en-US">
                <a:cs typeface="Arial" charset="0"/>
              </a:rPr>
              <a:pPr fontAlgn="base">
                <a:spcBef>
                  <a:spcPct val="0"/>
                </a:spcBef>
                <a:spcAft>
                  <a:spcPct val="0"/>
                </a:spcAft>
              </a:pPr>
              <a:t>36</a:t>
            </a:fld>
            <a:endParaRPr lang="en-US" dirty="0">
              <a:cs typeface="Arial" charset="0"/>
            </a:endParaRPr>
          </a:p>
        </p:txBody>
      </p:sp>
    </p:spTree>
    <p:extLst>
      <p:ext uri="{BB962C8B-B14F-4D97-AF65-F5344CB8AC3E}">
        <p14:creationId xmlns:p14="http://schemas.microsoft.com/office/powerpoint/2010/main" val="4841982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p:cNvSpPr>
          <p:nvPr>
            <p:ph type="sldImg"/>
          </p:nvPr>
        </p:nvSpPr>
        <p:spPr bwMode="auto">
          <a:noFill/>
          <a:ln>
            <a:solidFill>
              <a:srgbClr val="000000"/>
            </a:solidFill>
            <a:miter lim="800000"/>
            <a:headEnd/>
            <a:tailEnd/>
          </a:ln>
        </p:spPr>
      </p:sp>
      <p:sp>
        <p:nvSpPr>
          <p:cNvPr id="4915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
        <p:nvSpPr>
          <p:cNvPr id="4915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6103BBD-A1E6-489C-8371-3E4DC8B10D25}" type="slidenum">
              <a:rPr lang="en-US">
                <a:cs typeface="Arial" charset="0"/>
              </a:rPr>
              <a:pPr fontAlgn="base">
                <a:spcBef>
                  <a:spcPct val="0"/>
                </a:spcBef>
                <a:spcAft>
                  <a:spcPct val="0"/>
                </a:spcAft>
              </a:pPr>
              <a:t>37</a:t>
            </a:fld>
            <a:endParaRPr lang="en-US" dirty="0">
              <a:cs typeface="Arial" charset="0"/>
            </a:endParaRPr>
          </a:p>
        </p:txBody>
      </p:sp>
    </p:spTree>
    <p:extLst>
      <p:ext uri="{BB962C8B-B14F-4D97-AF65-F5344CB8AC3E}">
        <p14:creationId xmlns:p14="http://schemas.microsoft.com/office/powerpoint/2010/main" val="39041173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p:cNvSpPr>
          <p:nvPr>
            <p:ph type="sldImg"/>
          </p:nvPr>
        </p:nvSpPr>
        <p:spPr bwMode="auto">
          <a:noFill/>
          <a:ln>
            <a:solidFill>
              <a:srgbClr val="000000"/>
            </a:solidFill>
            <a:miter lim="800000"/>
            <a:headEnd/>
            <a:tailEnd/>
          </a:ln>
        </p:spPr>
      </p:sp>
      <p:sp>
        <p:nvSpPr>
          <p:cNvPr id="5120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
        <p:nvSpPr>
          <p:cNvPr id="5120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CEE8FD5-56BE-49F4-87C5-09E97DECFE24}" type="slidenum">
              <a:rPr lang="en-US">
                <a:cs typeface="Arial" charset="0"/>
              </a:rPr>
              <a:pPr fontAlgn="base">
                <a:spcBef>
                  <a:spcPct val="0"/>
                </a:spcBef>
                <a:spcAft>
                  <a:spcPct val="0"/>
                </a:spcAft>
              </a:pPr>
              <a:t>38</a:t>
            </a:fld>
            <a:endParaRPr lang="en-US" dirty="0">
              <a:cs typeface="Arial" charset="0"/>
            </a:endParaRPr>
          </a:p>
        </p:txBody>
      </p:sp>
    </p:spTree>
    <p:extLst>
      <p:ext uri="{BB962C8B-B14F-4D97-AF65-F5344CB8AC3E}">
        <p14:creationId xmlns:p14="http://schemas.microsoft.com/office/powerpoint/2010/main" val="38332017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p:cNvSpPr>
          <p:nvPr>
            <p:ph type="sldImg"/>
          </p:nvPr>
        </p:nvSpPr>
        <p:spPr bwMode="auto">
          <a:noFill/>
          <a:ln>
            <a:solidFill>
              <a:srgbClr val="000000"/>
            </a:solidFill>
            <a:miter lim="800000"/>
            <a:headEnd/>
            <a:tailEnd/>
          </a:ln>
        </p:spPr>
      </p:sp>
      <p:sp>
        <p:nvSpPr>
          <p:cNvPr id="5325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
        <p:nvSpPr>
          <p:cNvPr id="5325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1EA9440-123E-463C-9A04-5B9B18961AE2}" type="slidenum">
              <a:rPr lang="en-US">
                <a:cs typeface="Arial" charset="0"/>
              </a:rPr>
              <a:pPr fontAlgn="base">
                <a:spcBef>
                  <a:spcPct val="0"/>
                </a:spcBef>
                <a:spcAft>
                  <a:spcPct val="0"/>
                </a:spcAft>
              </a:pPr>
              <a:t>39</a:t>
            </a:fld>
            <a:endParaRPr lang="en-US" dirty="0">
              <a:cs typeface="Arial" charset="0"/>
            </a:endParaRPr>
          </a:p>
        </p:txBody>
      </p:sp>
    </p:spTree>
    <p:extLst>
      <p:ext uri="{BB962C8B-B14F-4D97-AF65-F5344CB8AC3E}">
        <p14:creationId xmlns:p14="http://schemas.microsoft.com/office/powerpoint/2010/main" val="193595186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p:cNvSpPr>
          <p:nvPr>
            <p:ph type="sldImg"/>
          </p:nvPr>
        </p:nvSpPr>
        <p:spPr bwMode="auto">
          <a:noFill/>
          <a:ln>
            <a:solidFill>
              <a:srgbClr val="000000"/>
            </a:solidFill>
            <a:miter lim="800000"/>
            <a:headEnd/>
            <a:tailEnd/>
          </a:ln>
        </p:spPr>
      </p:sp>
      <p:sp>
        <p:nvSpPr>
          <p:cNvPr id="55298" name="Notes Placeholder 2"/>
          <p:cNvSpPr>
            <a:spLocks noGrp="1"/>
          </p:cNvSpPr>
          <p:nvPr>
            <p:ph type="body" idx="1"/>
          </p:nvPr>
        </p:nvSpPr>
        <p:spPr bwMode="auto">
          <a:noFill/>
        </p:spPr>
        <p:txBody>
          <a:bodyPr wrap="square" numCol="1" anchor="t" anchorCtr="0" compatLnSpc="1">
            <a:prstTxWarp prst="textNoShape">
              <a:avLst/>
            </a:prstTxWarp>
          </a:bodyPr>
          <a:lstStyle/>
          <a:p>
            <a:pPr marL="0" lvl="2" defTabSz="927100">
              <a:spcBef>
                <a:spcPct val="0"/>
              </a:spcBef>
            </a:pPr>
            <a:r>
              <a:rPr lang="en-US" sz="2800" dirty="0"/>
              <a:t>If infant not latching well prob won’t take bottle either. Latch very vulnerable. Use cup, SNS (not bottle)</a:t>
            </a:r>
          </a:p>
          <a:p>
            <a:pPr defTabSz="927100">
              <a:spcBef>
                <a:spcPct val="0"/>
              </a:spcBef>
            </a:pPr>
            <a:endParaRPr lang="en-US" dirty="0"/>
          </a:p>
        </p:txBody>
      </p:sp>
      <p:sp>
        <p:nvSpPr>
          <p:cNvPr id="5529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1B78EE6-E29E-45F8-B560-C860D2855AB9}" type="slidenum">
              <a:rPr lang="en-US">
                <a:cs typeface="Arial" charset="0"/>
              </a:rPr>
              <a:pPr fontAlgn="base">
                <a:spcBef>
                  <a:spcPct val="0"/>
                </a:spcBef>
                <a:spcAft>
                  <a:spcPct val="0"/>
                </a:spcAft>
              </a:pPr>
              <a:t>40</a:t>
            </a:fld>
            <a:endParaRPr lang="en-US" dirty="0">
              <a:cs typeface="Arial" charset="0"/>
            </a:endParaRPr>
          </a:p>
        </p:txBody>
      </p:sp>
    </p:spTree>
    <p:extLst>
      <p:ext uri="{BB962C8B-B14F-4D97-AF65-F5344CB8AC3E}">
        <p14:creationId xmlns:p14="http://schemas.microsoft.com/office/powerpoint/2010/main" val="318693821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p:cNvSpPr>
          <p:nvPr>
            <p:ph type="sldImg"/>
          </p:nvPr>
        </p:nvSpPr>
        <p:spPr bwMode="auto">
          <a:noFill/>
          <a:ln>
            <a:solidFill>
              <a:srgbClr val="000000"/>
            </a:solidFill>
            <a:miter lim="800000"/>
            <a:headEnd/>
            <a:tailEnd/>
          </a:ln>
        </p:spPr>
      </p:sp>
      <p:sp>
        <p:nvSpPr>
          <p:cNvPr id="5734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a:t>None of these benefits are specific to breastfeeding…they apply to formula fed infants/families as well.</a:t>
            </a:r>
          </a:p>
        </p:txBody>
      </p:sp>
      <p:sp>
        <p:nvSpPr>
          <p:cNvPr id="5734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E081020-F0AA-403A-860A-C3467D0232D8}" type="slidenum">
              <a:rPr lang="en-US">
                <a:cs typeface="Arial" charset="0"/>
              </a:rPr>
              <a:pPr fontAlgn="base">
                <a:spcBef>
                  <a:spcPct val="0"/>
                </a:spcBef>
                <a:spcAft>
                  <a:spcPct val="0"/>
                </a:spcAft>
              </a:pPr>
              <a:t>41</a:t>
            </a:fld>
            <a:endParaRPr lang="en-US" dirty="0">
              <a:cs typeface="Arial" charset="0"/>
            </a:endParaRPr>
          </a:p>
        </p:txBody>
      </p:sp>
    </p:spTree>
    <p:extLst>
      <p:ext uri="{BB962C8B-B14F-4D97-AF65-F5344CB8AC3E}">
        <p14:creationId xmlns:p14="http://schemas.microsoft.com/office/powerpoint/2010/main" val="12915601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Image Placeholder 1"/>
          <p:cNvSpPr>
            <a:spLocks noGrp="1" noRot="1" noChangeAspect="1"/>
          </p:cNvSpPr>
          <p:nvPr>
            <p:ph type="sldImg"/>
          </p:nvPr>
        </p:nvSpPr>
        <p:spPr bwMode="auto">
          <a:noFill/>
          <a:ln>
            <a:solidFill>
              <a:srgbClr val="000000"/>
            </a:solidFill>
            <a:miter lim="800000"/>
            <a:headEnd/>
            <a:tailEnd/>
          </a:ln>
        </p:spPr>
      </p:sp>
      <p:sp>
        <p:nvSpPr>
          <p:cNvPr id="5939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
        <p:nvSpPr>
          <p:cNvPr id="5939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C5157C9-52B9-4E77-831B-BEBEEB3E5896}" type="slidenum">
              <a:rPr lang="en-US">
                <a:cs typeface="Arial" charset="0"/>
              </a:rPr>
              <a:pPr fontAlgn="base">
                <a:spcBef>
                  <a:spcPct val="0"/>
                </a:spcBef>
                <a:spcAft>
                  <a:spcPct val="0"/>
                </a:spcAft>
              </a:pPr>
              <a:t>42</a:t>
            </a:fld>
            <a:endParaRPr lang="en-US" dirty="0">
              <a:cs typeface="Arial" charset="0"/>
            </a:endParaRPr>
          </a:p>
        </p:txBody>
      </p:sp>
    </p:spTree>
    <p:extLst>
      <p:ext uri="{BB962C8B-B14F-4D97-AF65-F5344CB8AC3E}">
        <p14:creationId xmlns:p14="http://schemas.microsoft.com/office/powerpoint/2010/main" val="310339451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p:cNvSpPr>
          <p:nvPr>
            <p:ph type="sldImg"/>
          </p:nvPr>
        </p:nvSpPr>
        <p:spPr bwMode="auto">
          <a:noFill/>
          <a:ln>
            <a:solidFill>
              <a:srgbClr val="000000"/>
            </a:solidFill>
            <a:miter lim="800000"/>
            <a:headEnd/>
            <a:tailEnd/>
          </a:ln>
        </p:spPr>
      </p:sp>
      <p:sp>
        <p:nvSpPr>
          <p:cNvPr id="6144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
        <p:nvSpPr>
          <p:cNvPr id="6144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95475ED-D8B6-498B-8461-4E98B6A069C3}" type="slidenum">
              <a:rPr lang="en-US">
                <a:cs typeface="Arial" charset="0"/>
              </a:rPr>
              <a:pPr fontAlgn="base">
                <a:spcBef>
                  <a:spcPct val="0"/>
                </a:spcBef>
                <a:spcAft>
                  <a:spcPct val="0"/>
                </a:spcAft>
              </a:pPr>
              <a:t>43</a:t>
            </a:fld>
            <a:endParaRPr lang="en-US" dirty="0">
              <a:cs typeface="Arial" charset="0"/>
            </a:endParaRPr>
          </a:p>
        </p:txBody>
      </p:sp>
    </p:spTree>
    <p:extLst>
      <p:ext uri="{BB962C8B-B14F-4D97-AF65-F5344CB8AC3E}">
        <p14:creationId xmlns:p14="http://schemas.microsoft.com/office/powerpoint/2010/main" val="119176424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p:cNvSpPr>
          <p:nvPr>
            <p:ph type="sldImg"/>
          </p:nvPr>
        </p:nvSpPr>
        <p:spPr bwMode="auto">
          <a:noFill/>
          <a:ln>
            <a:solidFill>
              <a:srgbClr val="000000"/>
            </a:solidFill>
            <a:miter lim="800000"/>
            <a:headEnd/>
            <a:tailEnd/>
          </a:ln>
        </p:spPr>
      </p:sp>
      <p:sp>
        <p:nvSpPr>
          <p:cNvPr id="6349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a:t>Support person important!!</a:t>
            </a:r>
          </a:p>
        </p:txBody>
      </p:sp>
      <p:sp>
        <p:nvSpPr>
          <p:cNvPr id="6349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9938A99-8BBC-45FB-9DE9-82E0A9E144D8}" type="slidenum">
              <a:rPr lang="en-US">
                <a:cs typeface="Arial" charset="0"/>
              </a:rPr>
              <a:pPr fontAlgn="base">
                <a:spcBef>
                  <a:spcPct val="0"/>
                </a:spcBef>
                <a:spcAft>
                  <a:spcPct val="0"/>
                </a:spcAft>
              </a:pPr>
              <a:t>44</a:t>
            </a:fld>
            <a:endParaRPr lang="en-US" dirty="0">
              <a:cs typeface="Arial" charset="0"/>
            </a:endParaRPr>
          </a:p>
        </p:txBody>
      </p:sp>
    </p:spTree>
    <p:extLst>
      <p:ext uri="{BB962C8B-B14F-4D97-AF65-F5344CB8AC3E}">
        <p14:creationId xmlns:p14="http://schemas.microsoft.com/office/powerpoint/2010/main" val="23836351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Image Placeholder 1"/>
          <p:cNvSpPr>
            <a:spLocks noGrp="1" noRot="1" noChangeAspect="1"/>
          </p:cNvSpPr>
          <p:nvPr>
            <p:ph type="sldImg"/>
          </p:nvPr>
        </p:nvSpPr>
        <p:spPr bwMode="auto">
          <a:noFill/>
          <a:ln>
            <a:solidFill>
              <a:srgbClr val="000000"/>
            </a:solidFill>
            <a:miter lim="800000"/>
            <a:headEnd/>
            <a:tailEnd/>
          </a:ln>
        </p:spPr>
      </p:sp>
      <p:sp>
        <p:nvSpPr>
          <p:cNvPr id="65538" name="Notes Placeholder 2"/>
          <p:cNvSpPr>
            <a:spLocks noGrp="1"/>
          </p:cNvSpPr>
          <p:nvPr>
            <p:ph type="body" idx="1"/>
          </p:nvPr>
        </p:nvSpPr>
        <p:spPr bwMode="auto">
          <a:noFill/>
        </p:spPr>
        <p:txBody>
          <a:bodyPr wrap="square" numCol="1" anchor="t" anchorCtr="0" compatLnSpc="1">
            <a:prstTxWarp prst="textNoShape">
              <a:avLst/>
            </a:prstTxWarp>
          </a:bodyPr>
          <a:lstStyle/>
          <a:p>
            <a:pPr marL="0" lvl="1" defTabSz="927100">
              <a:spcBef>
                <a:spcPct val="0"/>
              </a:spcBef>
            </a:pPr>
            <a:r>
              <a:rPr lang="en-US" dirty="0"/>
              <a:t>Keep the oral stimulus consistent</a:t>
            </a:r>
          </a:p>
          <a:p>
            <a:pPr defTabSz="927100">
              <a:spcBef>
                <a:spcPct val="0"/>
              </a:spcBef>
            </a:pPr>
            <a:endParaRPr lang="en-US" dirty="0"/>
          </a:p>
        </p:txBody>
      </p:sp>
      <p:sp>
        <p:nvSpPr>
          <p:cNvPr id="6553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382F78F-5A5B-42B0-A0E3-C63602E17E9B}" type="slidenum">
              <a:rPr lang="en-US">
                <a:cs typeface="Arial" charset="0"/>
              </a:rPr>
              <a:pPr fontAlgn="base">
                <a:spcBef>
                  <a:spcPct val="0"/>
                </a:spcBef>
                <a:spcAft>
                  <a:spcPct val="0"/>
                </a:spcAft>
              </a:pPr>
              <a:t>45</a:t>
            </a:fld>
            <a:endParaRPr lang="en-US" dirty="0">
              <a:cs typeface="Arial" charset="0"/>
            </a:endParaRPr>
          </a:p>
        </p:txBody>
      </p:sp>
    </p:spTree>
    <p:extLst>
      <p:ext uri="{BB962C8B-B14F-4D97-AF65-F5344CB8AC3E}">
        <p14:creationId xmlns:p14="http://schemas.microsoft.com/office/powerpoint/2010/main" val="2442171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p:cNvSpPr>
            <a:spLocks noGrp="1" noRot="1" noChangeAspect="1"/>
          </p:cNvSpPr>
          <p:nvPr>
            <p:ph type="sldImg"/>
          </p:nvPr>
        </p:nvSpPr>
        <p:spPr bwMode="auto">
          <a:noFill/>
          <a:ln>
            <a:solidFill>
              <a:srgbClr val="000000"/>
            </a:solidFill>
            <a:miter lim="800000"/>
            <a:headEnd/>
            <a:tailEnd/>
          </a:ln>
        </p:spPr>
      </p:sp>
      <p:sp>
        <p:nvSpPr>
          <p:cNvPr id="6758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a:t>Pacifiers used during circs should be discarded before the infant leaves the circ room</a:t>
            </a:r>
          </a:p>
        </p:txBody>
      </p:sp>
      <p:sp>
        <p:nvSpPr>
          <p:cNvPr id="6758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3E7864F-F8B2-4B90-8CC6-C8B28848F1CC}" type="slidenum">
              <a:rPr lang="en-US">
                <a:cs typeface="Arial" charset="0"/>
              </a:rPr>
              <a:pPr fontAlgn="base">
                <a:spcBef>
                  <a:spcPct val="0"/>
                </a:spcBef>
                <a:spcAft>
                  <a:spcPct val="0"/>
                </a:spcAft>
              </a:pPr>
              <a:t>46</a:t>
            </a:fld>
            <a:endParaRPr lang="en-US" dirty="0">
              <a:cs typeface="Arial" charset="0"/>
            </a:endParaRPr>
          </a:p>
        </p:txBody>
      </p:sp>
    </p:spTree>
    <p:extLst>
      <p:ext uri="{BB962C8B-B14F-4D97-AF65-F5344CB8AC3E}">
        <p14:creationId xmlns:p14="http://schemas.microsoft.com/office/powerpoint/2010/main" val="187219101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lide Image Placeholder 1"/>
          <p:cNvSpPr>
            <a:spLocks noGrp="1" noRot="1" noChangeAspect="1"/>
          </p:cNvSpPr>
          <p:nvPr>
            <p:ph type="sldImg"/>
          </p:nvPr>
        </p:nvSpPr>
        <p:spPr bwMode="auto">
          <a:noFill/>
          <a:ln>
            <a:solidFill>
              <a:srgbClr val="000000"/>
            </a:solidFill>
            <a:miter lim="800000"/>
            <a:headEnd/>
            <a:tailEnd/>
          </a:ln>
        </p:spPr>
      </p:sp>
      <p:sp>
        <p:nvSpPr>
          <p:cNvPr id="6963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
        <p:nvSpPr>
          <p:cNvPr id="6963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482685B-8A54-4230-BFDF-0D13263C306A}" type="slidenum">
              <a:rPr lang="en-US">
                <a:cs typeface="Arial" charset="0"/>
              </a:rPr>
              <a:pPr fontAlgn="base">
                <a:spcBef>
                  <a:spcPct val="0"/>
                </a:spcBef>
                <a:spcAft>
                  <a:spcPct val="0"/>
                </a:spcAft>
              </a:pPr>
              <a:t>48</a:t>
            </a:fld>
            <a:endParaRPr lang="en-US" dirty="0">
              <a:cs typeface="Arial" charset="0"/>
            </a:endParaRPr>
          </a:p>
        </p:txBody>
      </p:sp>
    </p:spTree>
    <p:extLst>
      <p:ext uri="{BB962C8B-B14F-4D97-AF65-F5344CB8AC3E}">
        <p14:creationId xmlns:p14="http://schemas.microsoft.com/office/powerpoint/2010/main" val="33644481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Slide Image Placeholder 1"/>
          <p:cNvSpPr>
            <a:spLocks noGrp="1" noRot="1" noChangeAspect="1"/>
          </p:cNvSpPr>
          <p:nvPr>
            <p:ph type="sldImg"/>
          </p:nvPr>
        </p:nvSpPr>
        <p:spPr bwMode="auto">
          <a:noFill/>
          <a:ln>
            <a:solidFill>
              <a:srgbClr val="000000"/>
            </a:solidFill>
            <a:miter lim="800000"/>
            <a:headEnd/>
            <a:tailEnd/>
          </a:ln>
        </p:spPr>
      </p:sp>
      <p:sp>
        <p:nvSpPr>
          <p:cNvPr id="7168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
        <p:nvSpPr>
          <p:cNvPr id="7168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FB675D9-3EF2-4A65-9B21-9DD8B779A3D7}" type="slidenum">
              <a:rPr lang="en-US">
                <a:cs typeface="Arial" charset="0"/>
              </a:rPr>
              <a:pPr fontAlgn="base">
                <a:spcBef>
                  <a:spcPct val="0"/>
                </a:spcBef>
                <a:spcAft>
                  <a:spcPct val="0"/>
                </a:spcAft>
              </a:pPr>
              <a:t>50</a:t>
            </a:fld>
            <a:endParaRPr lang="en-US" dirty="0">
              <a:cs typeface="Arial" charset="0"/>
            </a:endParaRPr>
          </a:p>
        </p:txBody>
      </p:sp>
    </p:spTree>
    <p:extLst>
      <p:ext uri="{BB962C8B-B14F-4D97-AF65-F5344CB8AC3E}">
        <p14:creationId xmlns:p14="http://schemas.microsoft.com/office/powerpoint/2010/main" val="143501834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Slide Image Placeholder 1"/>
          <p:cNvSpPr>
            <a:spLocks noGrp="1" noRot="1" noChangeAspect="1"/>
          </p:cNvSpPr>
          <p:nvPr>
            <p:ph type="sldImg"/>
          </p:nvPr>
        </p:nvSpPr>
        <p:spPr bwMode="auto">
          <a:noFill/>
          <a:ln>
            <a:solidFill>
              <a:srgbClr val="000000"/>
            </a:solidFill>
            <a:miter lim="800000"/>
            <a:headEnd/>
            <a:tailEnd/>
          </a:ln>
        </p:spPr>
      </p:sp>
      <p:sp>
        <p:nvSpPr>
          <p:cNvPr id="7373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
        <p:nvSpPr>
          <p:cNvPr id="7373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DC8C2BC-3C07-48DE-AA85-04164138E7B7}" type="slidenum">
              <a:rPr lang="en-US">
                <a:cs typeface="Arial" charset="0"/>
              </a:rPr>
              <a:pPr fontAlgn="base">
                <a:spcBef>
                  <a:spcPct val="0"/>
                </a:spcBef>
                <a:spcAft>
                  <a:spcPct val="0"/>
                </a:spcAft>
              </a:pPr>
              <a:t>51</a:t>
            </a:fld>
            <a:endParaRPr lang="en-US" dirty="0">
              <a:cs typeface="Arial" charset="0"/>
            </a:endParaRPr>
          </a:p>
        </p:txBody>
      </p:sp>
    </p:spTree>
    <p:extLst>
      <p:ext uri="{BB962C8B-B14F-4D97-AF65-F5344CB8AC3E}">
        <p14:creationId xmlns:p14="http://schemas.microsoft.com/office/powerpoint/2010/main" val="35759698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EE2F609-9744-49DA-8891-E6564B362C7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 xmlns:a16="http://schemas.microsoft.com/office/drawing/2014/main" id="{7F602AC7-BB12-41A0-B654-03864D00950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 xmlns:a16="http://schemas.microsoft.com/office/drawing/2014/main" id="{77F73776-3B56-4F99-A468-588EE75EE1EF}"/>
              </a:ext>
            </a:extLst>
          </p:cNvPr>
          <p:cNvSpPr>
            <a:spLocks noGrp="1"/>
          </p:cNvSpPr>
          <p:nvPr>
            <p:ph type="dt" sz="half" idx="10"/>
          </p:nvPr>
        </p:nvSpPr>
        <p:spPr/>
        <p:txBody>
          <a:bodyPr/>
          <a:lstStyle/>
          <a:p>
            <a:fld id="{6BDF1382-84CA-4C75-B135-280549B56CA2}" type="datetimeFigureOut">
              <a:rPr lang="en-US" smtClean="0"/>
              <a:t>7/3/2018</a:t>
            </a:fld>
            <a:endParaRPr lang="en-US" dirty="0"/>
          </a:p>
        </p:txBody>
      </p:sp>
      <p:sp>
        <p:nvSpPr>
          <p:cNvPr id="5" name="Footer Placeholder 4">
            <a:extLst>
              <a:ext uri="{FF2B5EF4-FFF2-40B4-BE49-F238E27FC236}">
                <a16:creationId xmlns="" xmlns:a16="http://schemas.microsoft.com/office/drawing/2014/main" id="{D489C1B6-E0E6-47D5-BF72-0A4BF166F3B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 xmlns:a16="http://schemas.microsoft.com/office/drawing/2014/main" id="{43AF1B79-80AA-4A61-A456-53529B72EC3B}"/>
              </a:ext>
            </a:extLst>
          </p:cNvPr>
          <p:cNvSpPr>
            <a:spLocks noGrp="1"/>
          </p:cNvSpPr>
          <p:nvPr>
            <p:ph type="sldNum" sz="quarter" idx="12"/>
          </p:nvPr>
        </p:nvSpPr>
        <p:spPr/>
        <p:txBody>
          <a:bodyPr/>
          <a:lstStyle/>
          <a:p>
            <a:fld id="{67A0ADFF-FFD0-47AA-9F11-F40D7CD6B722}" type="slidenum">
              <a:rPr lang="en-US" smtClean="0"/>
              <a:t>‹#›</a:t>
            </a:fld>
            <a:endParaRPr lang="en-US" dirty="0"/>
          </a:p>
        </p:txBody>
      </p:sp>
    </p:spTree>
    <p:extLst>
      <p:ext uri="{BB962C8B-B14F-4D97-AF65-F5344CB8AC3E}">
        <p14:creationId xmlns:p14="http://schemas.microsoft.com/office/powerpoint/2010/main" val="3758777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77C2CB6-EC79-404D-9854-77EACAB82C7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5B0C44CA-D49A-4E5B-9456-A6DE1654862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DD0EBB7C-4133-4091-931C-BD920A145EA9}"/>
              </a:ext>
            </a:extLst>
          </p:cNvPr>
          <p:cNvSpPr>
            <a:spLocks noGrp="1"/>
          </p:cNvSpPr>
          <p:nvPr>
            <p:ph type="dt" sz="half" idx="10"/>
          </p:nvPr>
        </p:nvSpPr>
        <p:spPr/>
        <p:txBody>
          <a:bodyPr/>
          <a:lstStyle/>
          <a:p>
            <a:fld id="{6BDF1382-84CA-4C75-B135-280549B56CA2}" type="datetimeFigureOut">
              <a:rPr lang="en-US" smtClean="0"/>
              <a:t>7/3/2018</a:t>
            </a:fld>
            <a:endParaRPr lang="en-US" dirty="0"/>
          </a:p>
        </p:txBody>
      </p:sp>
      <p:sp>
        <p:nvSpPr>
          <p:cNvPr id="5" name="Footer Placeholder 4">
            <a:extLst>
              <a:ext uri="{FF2B5EF4-FFF2-40B4-BE49-F238E27FC236}">
                <a16:creationId xmlns="" xmlns:a16="http://schemas.microsoft.com/office/drawing/2014/main" id="{D162AB98-DE7B-41D9-88C8-AFEFFA61012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 xmlns:a16="http://schemas.microsoft.com/office/drawing/2014/main" id="{E09CC9A0-97E2-4AFF-A689-D7AD2564CE73}"/>
              </a:ext>
            </a:extLst>
          </p:cNvPr>
          <p:cNvSpPr>
            <a:spLocks noGrp="1"/>
          </p:cNvSpPr>
          <p:nvPr>
            <p:ph type="sldNum" sz="quarter" idx="12"/>
          </p:nvPr>
        </p:nvSpPr>
        <p:spPr/>
        <p:txBody>
          <a:bodyPr/>
          <a:lstStyle/>
          <a:p>
            <a:fld id="{67A0ADFF-FFD0-47AA-9F11-F40D7CD6B722}" type="slidenum">
              <a:rPr lang="en-US" smtClean="0"/>
              <a:t>‹#›</a:t>
            </a:fld>
            <a:endParaRPr lang="en-US" dirty="0"/>
          </a:p>
        </p:txBody>
      </p:sp>
    </p:spTree>
    <p:extLst>
      <p:ext uri="{BB962C8B-B14F-4D97-AF65-F5344CB8AC3E}">
        <p14:creationId xmlns:p14="http://schemas.microsoft.com/office/powerpoint/2010/main" val="37905624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AA1F815-1E3F-43F7-8347-C8AEDD9DE90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 xmlns:a16="http://schemas.microsoft.com/office/drawing/2014/main" id="{885A808E-1F5E-4FDA-A982-51FB8E30D42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 xmlns:a16="http://schemas.microsoft.com/office/drawing/2014/main" id="{92198BE9-79E8-4F10-A95E-ABCCA24D8DDD}"/>
              </a:ext>
            </a:extLst>
          </p:cNvPr>
          <p:cNvSpPr>
            <a:spLocks noGrp="1"/>
          </p:cNvSpPr>
          <p:nvPr>
            <p:ph type="dt" sz="half" idx="10"/>
          </p:nvPr>
        </p:nvSpPr>
        <p:spPr/>
        <p:txBody>
          <a:bodyPr/>
          <a:lstStyle/>
          <a:p>
            <a:fld id="{6BDF1382-84CA-4C75-B135-280549B56CA2}" type="datetimeFigureOut">
              <a:rPr lang="en-US" smtClean="0"/>
              <a:t>7/3/2018</a:t>
            </a:fld>
            <a:endParaRPr lang="en-US" dirty="0"/>
          </a:p>
        </p:txBody>
      </p:sp>
      <p:sp>
        <p:nvSpPr>
          <p:cNvPr id="5" name="Footer Placeholder 4">
            <a:extLst>
              <a:ext uri="{FF2B5EF4-FFF2-40B4-BE49-F238E27FC236}">
                <a16:creationId xmlns="" xmlns:a16="http://schemas.microsoft.com/office/drawing/2014/main" id="{C23D13F3-7840-4A84-A567-52406A6E267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 xmlns:a16="http://schemas.microsoft.com/office/drawing/2014/main" id="{972EC9FB-D1A4-482E-888B-41D7B39556A4}"/>
              </a:ext>
            </a:extLst>
          </p:cNvPr>
          <p:cNvSpPr>
            <a:spLocks noGrp="1"/>
          </p:cNvSpPr>
          <p:nvPr>
            <p:ph type="sldNum" sz="quarter" idx="12"/>
          </p:nvPr>
        </p:nvSpPr>
        <p:spPr/>
        <p:txBody>
          <a:bodyPr/>
          <a:lstStyle/>
          <a:p>
            <a:fld id="{67A0ADFF-FFD0-47AA-9F11-F40D7CD6B722}" type="slidenum">
              <a:rPr lang="en-US" smtClean="0"/>
              <a:t>‹#›</a:t>
            </a:fld>
            <a:endParaRPr lang="en-US" dirty="0"/>
          </a:p>
        </p:txBody>
      </p:sp>
    </p:spTree>
    <p:extLst>
      <p:ext uri="{BB962C8B-B14F-4D97-AF65-F5344CB8AC3E}">
        <p14:creationId xmlns:p14="http://schemas.microsoft.com/office/powerpoint/2010/main" val="8605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7693E42-4E44-45EC-97C5-EDBD500F20E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DC78539A-3C88-4EF1-85EE-61D1167B1C66}"/>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 xmlns:a16="http://schemas.microsoft.com/office/drawing/2014/main" id="{BB6C7370-D5AE-4E8C-9746-189FA03AC982}"/>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 xmlns:a16="http://schemas.microsoft.com/office/drawing/2014/main" id="{BA2F4E5B-B31D-4C14-9046-BFE8051ADB02}"/>
              </a:ext>
            </a:extLst>
          </p:cNvPr>
          <p:cNvSpPr>
            <a:spLocks noGrp="1"/>
          </p:cNvSpPr>
          <p:nvPr>
            <p:ph type="dt" sz="half" idx="10"/>
          </p:nvPr>
        </p:nvSpPr>
        <p:spPr/>
        <p:txBody>
          <a:bodyPr/>
          <a:lstStyle/>
          <a:p>
            <a:fld id="{6BDF1382-84CA-4C75-B135-280549B56CA2}" type="datetimeFigureOut">
              <a:rPr lang="en-US" smtClean="0"/>
              <a:t>7/3/2018</a:t>
            </a:fld>
            <a:endParaRPr lang="en-US" dirty="0"/>
          </a:p>
        </p:txBody>
      </p:sp>
      <p:sp>
        <p:nvSpPr>
          <p:cNvPr id="6" name="Footer Placeholder 5">
            <a:extLst>
              <a:ext uri="{FF2B5EF4-FFF2-40B4-BE49-F238E27FC236}">
                <a16:creationId xmlns="" xmlns:a16="http://schemas.microsoft.com/office/drawing/2014/main" id="{0E0A05A6-C245-4D74-BC15-B7D66D6A90A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 xmlns:a16="http://schemas.microsoft.com/office/drawing/2014/main" id="{392CD656-6E44-494D-9EEA-E38DBF11C6FF}"/>
              </a:ext>
            </a:extLst>
          </p:cNvPr>
          <p:cNvSpPr>
            <a:spLocks noGrp="1"/>
          </p:cNvSpPr>
          <p:nvPr>
            <p:ph type="sldNum" sz="quarter" idx="12"/>
          </p:nvPr>
        </p:nvSpPr>
        <p:spPr/>
        <p:txBody>
          <a:bodyPr/>
          <a:lstStyle/>
          <a:p>
            <a:fld id="{67A0ADFF-FFD0-47AA-9F11-F40D7CD6B722}" type="slidenum">
              <a:rPr lang="en-US" smtClean="0"/>
              <a:t>‹#›</a:t>
            </a:fld>
            <a:endParaRPr lang="en-US" dirty="0"/>
          </a:p>
        </p:txBody>
      </p:sp>
    </p:spTree>
    <p:extLst>
      <p:ext uri="{BB962C8B-B14F-4D97-AF65-F5344CB8AC3E}">
        <p14:creationId xmlns:p14="http://schemas.microsoft.com/office/powerpoint/2010/main" val="6322671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E57076-908F-449E-93A5-7F47D5821C5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 xmlns:a16="http://schemas.microsoft.com/office/drawing/2014/main" id="{B43C61AB-8B52-4B61-A55A-0163FEACFD5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 xmlns:a16="http://schemas.microsoft.com/office/drawing/2014/main" id="{2A105FE7-E607-4FF9-9948-98EC57A02461}"/>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 xmlns:a16="http://schemas.microsoft.com/office/drawing/2014/main" id="{F7CE78A0-BFC9-497D-91F6-167C18B497C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 xmlns:a16="http://schemas.microsoft.com/office/drawing/2014/main" id="{78363827-3487-4B63-B036-50405BDD67A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 xmlns:a16="http://schemas.microsoft.com/office/drawing/2014/main" id="{3E9C4B2E-3F66-4287-98D0-03F0934E8DAC}"/>
              </a:ext>
            </a:extLst>
          </p:cNvPr>
          <p:cNvSpPr>
            <a:spLocks noGrp="1"/>
          </p:cNvSpPr>
          <p:nvPr>
            <p:ph type="dt" sz="half" idx="10"/>
          </p:nvPr>
        </p:nvSpPr>
        <p:spPr/>
        <p:txBody>
          <a:bodyPr/>
          <a:lstStyle/>
          <a:p>
            <a:fld id="{6BDF1382-84CA-4C75-B135-280549B56CA2}" type="datetimeFigureOut">
              <a:rPr lang="en-US" smtClean="0"/>
              <a:t>7/3/2018</a:t>
            </a:fld>
            <a:endParaRPr lang="en-US" dirty="0"/>
          </a:p>
        </p:txBody>
      </p:sp>
      <p:sp>
        <p:nvSpPr>
          <p:cNvPr id="8" name="Footer Placeholder 7">
            <a:extLst>
              <a:ext uri="{FF2B5EF4-FFF2-40B4-BE49-F238E27FC236}">
                <a16:creationId xmlns="" xmlns:a16="http://schemas.microsoft.com/office/drawing/2014/main" id="{C012445C-9045-45C3-9EF7-3A1D1E847C59}"/>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 xmlns:a16="http://schemas.microsoft.com/office/drawing/2014/main" id="{1D851038-899D-4192-8D31-C1A9DA53F4A0}"/>
              </a:ext>
            </a:extLst>
          </p:cNvPr>
          <p:cNvSpPr>
            <a:spLocks noGrp="1"/>
          </p:cNvSpPr>
          <p:nvPr>
            <p:ph type="sldNum" sz="quarter" idx="12"/>
          </p:nvPr>
        </p:nvSpPr>
        <p:spPr/>
        <p:txBody>
          <a:bodyPr/>
          <a:lstStyle/>
          <a:p>
            <a:fld id="{67A0ADFF-FFD0-47AA-9F11-F40D7CD6B722}" type="slidenum">
              <a:rPr lang="en-US" smtClean="0"/>
              <a:t>‹#›</a:t>
            </a:fld>
            <a:endParaRPr lang="en-US" dirty="0"/>
          </a:p>
        </p:txBody>
      </p:sp>
    </p:spTree>
    <p:extLst>
      <p:ext uri="{BB962C8B-B14F-4D97-AF65-F5344CB8AC3E}">
        <p14:creationId xmlns:p14="http://schemas.microsoft.com/office/powerpoint/2010/main" val="39491014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90FC9E0-498A-4AD0-9890-E1EA770B1C4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 xmlns:a16="http://schemas.microsoft.com/office/drawing/2014/main" id="{D984CBE2-F1C9-40C0-9660-CEAEDC14923C}"/>
              </a:ext>
            </a:extLst>
          </p:cNvPr>
          <p:cNvSpPr>
            <a:spLocks noGrp="1"/>
          </p:cNvSpPr>
          <p:nvPr>
            <p:ph type="dt" sz="half" idx="10"/>
          </p:nvPr>
        </p:nvSpPr>
        <p:spPr/>
        <p:txBody>
          <a:bodyPr/>
          <a:lstStyle/>
          <a:p>
            <a:fld id="{6BDF1382-84CA-4C75-B135-280549B56CA2}" type="datetimeFigureOut">
              <a:rPr lang="en-US" smtClean="0"/>
              <a:t>7/3/2018</a:t>
            </a:fld>
            <a:endParaRPr lang="en-US" dirty="0"/>
          </a:p>
        </p:txBody>
      </p:sp>
      <p:sp>
        <p:nvSpPr>
          <p:cNvPr id="4" name="Footer Placeholder 3">
            <a:extLst>
              <a:ext uri="{FF2B5EF4-FFF2-40B4-BE49-F238E27FC236}">
                <a16:creationId xmlns="" xmlns:a16="http://schemas.microsoft.com/office/drawing/2014/main" id="{875CE4E3-0370-4DF8-9386-AB6F41BD9BE4}"/>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 xmlns:a16="http://schemas.microsoft.com/office/drawing/2014/main" id="{70D3928F-F909-4505-9CCE-4A448801ED46}"/>
              </a:ext>
            </a:extLst>
          </p:cNvPr>
          <p:cNvSpPr>
            <a:spLocks noGrp="1"/>
          </p:cNvSpPr>
          <p:nvPr>
            <p:ph type="sldNum" sz="quarter" idx="12"/>
          </p:nvPr>
        </p:nvSpPr>
        <p:spPr/>
        <p:txBody>
          <a:bodyPr/>
          <a:lstStyle/>
          <a:p>
            <a:fld id="{67A0ADFF-FFD0-47AA-9F11-F40D7CD6B722}" type="slidenum">
              <a:rPr lang="en-US" smtClean="0"/>
              <a:t>‹#›</a:t>
            </a:fld>
            <a:endParaRPr lang="en-US" dirty="0"/>
          </a:p>
        </p:txBody>
      </p:sp>
    </p:spTree>
    <p:extLst>
      <p:ext uri="{BB962C8B-B14F-4D97-AF65-F5344CB8AC3E}">
        <p14:creationId xmlns:p14="http://schemas.microsoft.com/office/powerpoint/2010/main" val="24422651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DFFBC195-484D-4E67-B4FE-7A42C6389528}"/>
              </a:ext>
            </a:extLst>
          </p:cNvPr>
          <p:cNvSpPr>
            <a:spLocks noGrp="1"/>
          </p:cNvSpPr>
          <p:nvPr>
            <p:ph type="dt" sz="half" idx="10"/>
          </p:nvPr>
        </p:nvSpPr>
        <p:spPr/>
        <p:txBody>
          <a:bodyPr/>
          <a:lstStyle/>
          <a:p>
            <a:fld id="{6BDF1382-84CA-4C75-B135-280549B56CA2}" type="datetimeFigureOut">
              <a:rPr lang="en-US" smtClean="0"/>
              <a:t>7/3/2018</a:t>
            </a:fld>
            <a:endParaRPr lang="en-US" dirty="0"/>
          </a:p>
        </p:txBody>
      </p:sp>
      <p:sp>
        <p:nvSpPr>
          <p:cNvPr id="3" name="Footer Placeholder 2">
            <a:extLst>
              <a:ext uri="{FF2B5EF4-FFF2-40B4-BE49-F238E27FC236}">
                <a16:creationId xmlns="" xmlns:a16="http://schemas.microsoft.com/office/drawing/2014/main" id="{6B56D533-1014-4A38-9942-6448471E73ED}"/>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 xmlns:a16="http://schemas.microsoft.com/office/drawing/2014/main" id="{A60CE35E-7080-47A8-A4EF-967D8E927E41}"/>
              </a:ext>
            </a:extLst>
          </p:cNvPr>
          <p:cNvSpPr>
            <a:spLocks noGrp="1"/>
          </p:cNvSpPr>
          <p:nvPr>
            <p:ph type="sldNum" sz="quarter" idx="12"/>
          </p:nvPr>
        </p:nvSpPr>
        <p:spPr/>
        <p:txBody>
          <a:bodyPr/>
          <a:lstStyle/>
          <a:p>
            <a:fld id="{67A0ADFF-FFD0-47AA-9F11-F40D7CD6B722}" type="slidenum">
              <a:rPr lang="en-US" smtClean="0"/>
              <a:t>‹#›</a:t>
            </a:fld>
            <a:endParaRPr lang="en-US" dirty="0"/>
          </a:p>
        </p:txBody>
      </p:sp>
    </p:spTree>
    <p:extLst>
      <p:ext uri="{BB962C8B-B14F-4D97-AF65-F5344CB8AC3E}">
        <p14:creationId xmlns:p14="http://schemas.microsoft.com/office/powerpoint/2010/main" val="6516186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8436DC9-AD9A-4CBB-92AE-03905275FB3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 xmlns:a16="http://schemas.microsoft.com/office/drawing/2014/main" id="{8D4CBCDB-24C1-4DC4-9D39-550CBC0272C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 xmlns:a16="http://schemas.microsoft.com/office/drawing/2014/main" id="{C87C0FF0-633E-404E-921B-4C4C814D43D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 xmlns:a16="http://schemas.microsoft.com/office/drawing/2014/main" id="{BB5CA2CC-2FEE-4825-935A-2334C685EB0D}"/>
              </a:ext>
            </a:extLst>
          </p:cNvPr>
          <p:cNvSpPr>
            <a:spLocks noGrp="1"/>
          </p:cNvSpPr>
          <p:nvPr>
            <p:ph type="dt" sz="half" idx="10"/>
          </p:nvPr>
        </p:nvSpPr>
        <p:spPr/>
        <p:txBody>
          <a:bodyPr/>
          <a:lstStyle/>
          <a:p>
            <a:fld id="{6BDF1382-84CA-4C75-B135-280549B56CA2}" type="datetimeFigureOut">
              <a:rPr lang="en-US" smtClean="0"/>
              <a:t>7/3/2018</a:t>
            </a:fld>
            <a:endParaRPr lang="en-US" dirty="0"/>
          </a:p>
        </p:txBody>
      </p:sp>
      <p:sp>
        <p:nvSpPr>
          <p:cNvPr id="6" name="Footer Placeholder 5">
            <a:extLst>
              <a:ext uri="{FF2B5EF4-FFF2-40B4-BE49-F238E27FC236}">
                <a16:creationId xmlns="" xmlns:a16="http://schemas.microsoft.com/office/drawing/2014/main" id="{D6526F37-1F34-44B1-A6FC-7D1BC84C702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 xmlns:a16="http://schemas.microsoft.com/office/drawing/2014/main" id="{873F8A9A-8D63-4F80-951C-767E827F12CA}"/>
              </a:ext>
            </a:extLst>
          </p:cNvPr>
          <p:cNvSpPr>
            <a:spLocks noGrp="1"/>
          </p:cNvSpPr>
          <p:nvPr>
            <p:ph type="sldNum" sz="quarter" idx="12"/>
          </p:nvPr>
        </p:nvSpPr>
        <p:spPr/>
        <p:txBody>
          <a:bodyPr/>
          <a:lstStyle/>
          <a:p>
            <a:fld id="{67A0ADFF-FFD0-47AA-9F11-F40D7CD6B722}" type="slidenum">
              <a:rPr lang="en-US" smtClean="0"/>
              <a:t>‹#›</a:t>
            </a:fld>
            <a:endParaRPr lang="en-US" dirty="0"/>
          </a:p>
        </p:txBody>
      </p:sp>
    </p:spTree>
    <p:extLst>
      <p:ext uri="{BB962C8B-B14F-4D97-AF65-F5344CB8AC3E}">
        <p14:creationId xmlns:p14="http://schemas.microsoft.com/office/powerpoint/2010/main" val="3875530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46FDD16-71FE-40D6-BE35-32EE552CE0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 xmlns:a16="http://schemas.microsoft.com/office/drawing/2014/main" id="{36873552-E7B0-4B40-BF96-9E61F9665BE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 xmlns:a16="http://schemas.microsoft.com/office/drawing/2014/main" id="{191C4715-3481-4579-9CDC-50A59935AF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 xmlns:a16="http://schemas.microsoft.com/office/drawing/2014/main" id="{25A77C58-9D8C-448A-917D-3129FA0E2EB8}"/>
              </a:ext>
            </a:extLst>
          </p:cNvPr>
          <p:cNvSpPr>
            <a:spLocks noGrp="1"/>
          </p:cNvSpPr>
          <p:nvPr>
            <p:ph type="dt" sz="half" idx="10"/>
          </p:nvPr>
        </p:nvSpPr>
        <p:spPr/>
        <p:txBody>
          <a:bodyPr/>
          <a:lstStyle/>
          <a:p>
            <a:fld id="{6BDF1382-84CA-4C75-B135-280549B56CA2}" type="datetimeFigureOut">
              <a:rPr lang="en-US" smtClean="0"/>
              <a:t>7/3/2018</a:t>
            </a:fld>
            <a:endParaRPr lang="en-US" dirty="0"/>
          </a:p>
        </p:txBody>
      </p:sp>
      <p:sp>
        <p:nvSpPr>
          <p:cNvPr id="6" name="Footer Placeholder 5">
            <a:extLst>
              <a:ext uri="{FF2B5EF4-FFF2-40B4-BE49-F238E27FC236}">
                <a16:creationId xmlns="" xmlns:a16="http://schemas.microsoft.com/office/drawing/2014/main" id="{B11AEDAF-879A-4B6C-BD0C-DF1B891DCD8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 xmlns:a16="http://schemas.microsoft.com/office/drawing/2014/main" id="{DF4375AD-4E1E-4F1C-9BB2-1A56C20D046D}"/>
              </a:ext>
            </a:extLst>
          </p:cNvPr>
          <p:cNvSpPr>
            <a:spLocks noGrp="1"/>
          </p:cNvSpPr>
          <p:nvPr>
            <p:ph type="sldNum" sz="quarter" idx="12"/>
          </p:nvPr>
        </p:nvSpPr>
        <p:spPr/>
        <p:txBody>
          <a:bodyPr/>
          <a:lstStyle/>
          <a:p>
            <a:fld id="{67A0ADFF-FFD0-47AA-9F11-F40D7CD6B722}" type="slidenum">
              <a:rPr lang="en-US" smtClean="0"/>
              <a:t>‹#›</a:t>
            </a:fld>
            <a:endParaRPr lang="en-US" dirty="0"/>
          </a:p>
        </p:txBody>
      </p:sp>
    </p:spTree>
    <p:extLst>
      <p:ext uri="{BB962C8B-B14F-4D97-AF65-F5344CB8AC3E}">
        <p14:creationId xmlns:p14="http://schemas.microsoft.com/office/powerpoint/2010/main" val="39311369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A5635DB-030E-4BB8-A69F-2E1BFDB1CF5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 xmlns:a16="http://schemas.microsoft.com/office/drawing/2014/main" id="{5520694D-5A52-4B39-A13C-4A720C80C7F6}"/>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8250B5F5-6338-49FB-B495-5F107401CBC2}"/>
              </a:ext>
            </a:extLst>
          </p:cNvPr>
          <p:cNvSpPr>
            <a:spLocks noGrp="1"/>
          </p:cNvSpPr>
          <p:nvPr>
            <p:ph type="dt" sz="half" idx="10"/>
          </p:nvPr>
        </p:nvSpPr>
        <p:spPr/>
        <p:txBody>
          <a:bodyPr/>
          <a:lstStyle/>
          <a:p>
            <a:fld id="{6BDF1382-84CA-4C75-B135-280549B56CA2}" type="datetimeFigureOut">
              <a:rPr lang="en-US" smtClean="0"/>
              <a:t>7/3/2018</a:t>
            </a:fld>
            <a:endParaRPr lang="en-US" dirty="0"/>
          </a:p>
        </p:txBody>
      </p:sp>
      <p:sp>
        <p:nvSpPr>
          <p:cNvPr id="5" name="Footer Placeholder 4">
            <a:extLst>
              <a:ext uri="{FF2B5EF4-FFF2-40B4-BE49-F238E27FC236}">
                <a16:creationId xmlns="" xmlns:a16="http://schemas.microsoft.com/office/drawing/2014/main" id="{BB851F85-86FD-4097-9402-8B4B8E047CE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 xmlns:a16="http://schemas.microsoft.com/office/drawing/2014/main" id="{EDBFE225-527A-47B3-8891-AF0FCD524AB8}"/>
              </a:ext>
            </a:extLst>
          </p:cNvPr>
          <p:cNvSpPr>
            <a:spLocks noGrp="1"/>
          </p:cNvSpPr>
          <p:nvPr>
            <p:ph type="sldNum" sz="quarter" idx="12"/>
          </p:nvPr>
        </p:nvSpPr>
        <p:spPr/>
        <p:txBody>
          <a:bodyPr/>
          <a:lstStyle/>
          <a:p>
            <a:fld id="{67A0ADFF-FFD0-47AA-9F11-F40D7CD6B722}" type="slidenum">
              <a:rPr lang="en-US" smtClean="0"/>
              <a:t>‹#›</a:t>
            </a:fld>
            <a:endParaRPr lang="en-US" dirty="0"/>
          </a:p>
        </p:txBody>
      </p:sp>
    </p:spTree>
    <p:extLst>
      <p:ext uri="{BB962C8B-B14F-4D97-AF65-F5344CB8AC3E}">
        <p14:creationId xmlns:p14="http://schemas.microsoft.com/office/powerpoint/2010/main" val="18035368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D04B240F-9F8B-4E22-AC55-A3DE2DD42DB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 xmlns:a16="http://schemas.microsoft.com/office/drawing/2014/main" id="{8B03DE3A-C385-49FF-B538-B1BE4773924A}"/>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51F09FB6-4365-4673-8687-575E47C4432A}"/>
              </a:ext>
            </a:extLst>
          </p:cNvPr>
          <p:cNvSpPr>
            <a:spLocks noGrp="1"/>
          </p:cNvSpPr>
          <p:nvPr>
            <p:ph type="dt" sz="half" idx="10"/>
          </p:nvPr>
        </p:nvSpPr>
        <p:spPr/>
        <p:txBody>
          <a:bodyPr/>
          <a:lstStyle/>
          <a:p>
            <a:fld id="{6BDF1382-84CA-4C75-B135-280549B56CA2}" type="datetimeFigureOut">
              <a:rPr lang="en-US" smtClean="0"/>
              <a:t>7/3/2018</a:t>
            </a:fld>
            <a:endParaRPr lang="en-US" dirty="0"/>
          </a:p>
        </p:txBody>
      </p:sp>
      <p:sp>
        <p:nvSpPr>
          <p:cNvPr id="5" name="Footer Placeholder 4">
            <a:extLst>
              <a:ext uri="{FF2B5EF4-FFF2-40B4-BE49-F238E27FC236}">
                <a16:creationId xmlns="" xmlns:a16="http://schemas.microsoft.com/office/drawing/2014/main" id="{F136234D-06CE-4F91-8ED0-0A95ED53B91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 xmlns:a16="http://schemas.microsoft.com/office/drawing/2014/main" id="{71D5BE3C-384B-4556-8B08-6F4CF1BBF04F}"/>
              </a:ext>
            </a:extLst>
          </p:cNvPr>
          <p:cNvSpPr>
            <a:spLocks noGrp="1"/>
          </p:cNvSpPr>
          <p:nvPr>
            <p:ph type="sldNum" sz="quarter" idx="12"/>
          </p:nvPr>
        </p:nvSpPr>
        <p:spPr/>
        <p:txBody>
          <a:bodyPr/>
          <a:lstStyle/>
          <a:p>
            <a:fld id="{67A0ADFF-FFD0-47AA-9F11-F40D7CD6B722}" type="slidenum">
              <a:rPr lang="en-US" smtClean="0"/>
              <a:t>‹#›</a:t>
            </a:fld>
            <a:endParaRPr lang="en-US" dirty="0"/>
          </a:p>
        </p:txBody>
      </p:sp>
    </p:spTree>
    <p:extLst>
      <p:ext uri="{BB962C8B-B14F-4D97-AF65-F5344CB8AC3E}">
        <p14:creationId xmlns:p14="http://schemas.microsoft.com/office/powerpoint/2010/main" val="39419411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0"/>
            <a:ext cx="10972800" cy="1371600"/>
          </a:xfrm>
        </p:spPr>
        <p:txBody>
          <a:bodyPr/>
          <a:lstStyle/>
          <a:p>
            <a:r>
              <a:rPr lang="en-US"/>
              <a:t>Click to edit Master title style</a:t>
            </a:r>
          </a:p>
        </p:txBody>
      </p:sp>
      <p:sp>
        <p:nvSpPr>
          <p:cNvPr id="3" name="Text Placeholder 2"/>
          <p:cNvSpPr>
            <a:spLocks noGrp="1"/>
          </p:cNvSpPr>
          <p:nvPr>
            <p:ph type="body" sz="half" idx="1"/>
          </p:nvPr>
        </p:nvSpPr>
        <p:spPr>
          <a:xfrm>
            <a:off x="609600" y="1981200"/>
            <a:ext cx="109728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09600" y="4114800"/>
            <a:ext cx="109728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p:txBody>
          <a:bodyPr/>
          <a:lstStyle>
            <a:lvl1pPr>
              <a:defRPr/>
            </a:lvl1pPr>
          </a:lstStyle>
          <a:p>
            <a:pPr>
              <a:defRPr/>
            </a:pPr>
            <a:fld id="{897C6E68-E358-4FF0-B728-3CC715ADA177}" type="slidenum">
              <a:rPr lang="en-US"/>
              <a:pPr>
                <a:defRPr/>
              </a:pPr>
              <a:t>‹#›</a:t>
            </a:fld>
            <a:endParaRPr lang="en-US" dirty="0"/>
          </a:p>
        </p:txBody>
      </p:sp>
    </p:spTree>
    <p:extLst>
      <p:ext uri="{BB962C8B-B14F-4D97-AF65-F5344CB8AC3E}">
        <p14:creationId xmlns:p14="http://schemas.microsoft.com/office/powerpoint/2010/main" val="3790586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A8166624-92B9-49B3-8C6C-2D57977538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 xmlns:a16="http://schemas.microsoft.com/office/drawing/2014/main" id="{35882803-2DC8-4269-8CDE-CED14CC2128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976CE6D0-FFB6-4132-B7FE-229A8E08826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DF1382-84CA-4C75-B135-280549B56CA2}" type="datetimeFigureOut">
              <a:rPr lang="en-US" smtClean="0"/>
              <a:t>7/3/2018</a:t>
            </a:fld>
            <a:endParaRPr lang="en-US" dirty="0"/>
          </a:p>
        </p:txBody>
      </p:sp>
      <p:sp>
        <p:nvSpPr>
          <p:cNvPr id="5" name="Footer Placeholder 4">
            <a:extLst>
              <a:ext uri="{FF2B5EF4-FFF2-40B4-BE49-F238E27FC236}">
                <a16:creationId xmlns="" xmlns:a16="http://schemas.microsoft.com/office/drawing/2014/main" id="{CE28B967-B2EA-4720-A0C2-3A011713172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 xmlns:a16="http://schemas.microsoft.com/office/drawing/2014/main" id="{50180FC2-AF49-4BCE-9152-5F87B1B6ADD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A0ADFF-FFD0-47AA-9F11-F40D7CD6B722}" type="slidenum">
              <a:rPr lang="en-US" smtClean="0"/>
              <a:t>‹#›</a:t>
            </a:fld>
            <a:endParaRPr lang="en-US" dirty="0"/>
          </a:p>
        </p:txBody>
      </p:sp>
    </p:spTree>
    <p:extLst>
      <p:ext uri="{BB962C8B-B14F-4D97-AF65-F5344CB8AC3E}">
        <p14:creationId xmlns:p14="http://schemas.microsoft.com/office/powerpoint/2010/main" val="14242385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ustomXml" Target="../ink/ink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jpeg"/></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hyperlink" Target="http://www.newbornweight.org/" TargetMode="External"/><Relationship Id="rId4" Type="http://schemas.openxmlformats.org/officeDocument/2006/relationships/image" Target="../media/image15.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jpg"/></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www.cdc.gov/cronobacter/prevention.html#powdered-one"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32.png"/><Relationship Id="rId4" Type="http://schemas.openxmlformats.org/officeDocument/2006/relationships/image" Target="../media/image31.jpeg"/></Relationships>
</file>

<file path=ppt/slides/_rels/slide4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4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9" name="Freeform: Shape 8">
            <a:extLst>
              <a:ext uri="{FF2B5EF4-FFF2-40B4-BE49-F238E27FC236}">
                <a16:creationId xmlns="" xmlns:a16="http://schemas.microsoft.com/office/drawing/2014/main" id="{1DB7C82F-AB7E-4F0C-B829-FA1B9C415180}"/>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Freeform: Shape 10">
            <a:extLst>
              <a:ext uri="{FF2B5EF4-FFF2-40B4-BE49-F238E27FC236}">
                <a16:creationId xmlns="" xmlns:a16="http://schemas.microsoft.com/office/drawing/2014/main" id="{F55FFF17-D3D5-4F58-BA56-54EA901CE038}"/>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6024154" cy="685800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 name="Picture 2" descr="G:\BFB grant\BF good latch 2.jpg">
            <a:extLst>
              <a:ext uri="{FF2B5EF4-FFF2-40B4-BE49-F238E27FC236}">
                <a16:creationId xmlns="" xmlns:a16="http://schemas.microsoft.com/office/drawing/2014/main" id="{F634C62D-A4EB-4245-BCEC-B04434129C9F}"/>
              </a:ext>
            </a:extLst>
          </p:cNvPr>
          <p:cNvPicPr>
            <a:picLocks noChangeAspect="1" noChangeArrowheads="1"/>
          </p:cNvPicPr>
          <p:nvPr/>
        </p:nvPicPr>
        <p:blipFill>
          <a:blip r:embed="rId2"/>
          <a:srcRect/>
          <a:stretch>
            <a:fillRect/>
          </a:stretch>
        </p:blipFill>
        <p:spPr bwMode="auto">
          <a:xfrm>
            <a:off x="6828827" y="2318697"/>
            <a:ext cx="4448774" cy="2468256"/>
          </a:xfrm>
          <a:prstGeom prst="rect">
            <a:avLst/>
          </a:prstGeom>
          <a:noFill/>
        </p:spPr>
      </p:pic>
      <p:sp>
        <p:nvSpPr>
          <p:cNvPr id="2" name="Title 1">
            <a:extLst>
              <a:ext uri="{FF2B5EF4-FFF2-40B4-BE49-F238E27FC236}">
                <a16:creationId xmlns="" xmlns:a16="http://schemas.microsoft.com/office/drawing/2014/main" id="{620692F8-DC12-41C0-8929-0150FE3F41B7}"/>
              </a:ext>
            </a:extLst>
          </p:cNvPr>
          <p:cNvSpPr>
            <a:spLocks noGrp="1"/>
          </p:cNvSpPr>
          <p:nvPr>
            <p:ph type="ctrTitle"/>
          </p:nvPr>
        </p:nvSpPr>
        <p:spPr>
          <a:xfrm>
            <a:off x="804672" y="1977078"/>
            <a:ext cx="4152900" cy="2809875"/>
          </a:xfrm>
        </p:spPr>
        <p:txBody>
          <a:bodyPr anchor="b">
            <a:normAutofit fontScale="90000"/>
          </a:bodyPr>
          <a:lstStyle/>
          <a:p>
            <a:pPr algn="l"/>
            <a:r>
              <a:rPr lang="en-US" sz="5300" b="1" dirty="0">
                <a:solidFill>
                  <a:schemeClr val="bg1">
                    <a:lumMod val="85000"/>
                    <a:lumOff val="15000"/>
                  </a:schemeClr>
                </a:solidFill>
              </a:rPr>
              <a:t>The Baby-Friendly </a:t>
            </a:r>
            <a:r>
              <a:rPr lang="en-US" sz="5300" b="1">
                <a:solidFill>
                  <a:schemeClr val="bg1">
                    <a:lumMod val="85000"/>
                    <a:lumOff val="15000"/>
                  </a:schemeClr>
                </a:solidFill>
              </a:rPr>
              <a:t>Hospital Initiative</a:t>
            </a:r>
            <a:endParaRPr lang="en-US" sz="4600" b="1" dirty="0">
              <a:solidFill>
                <a:schemeClr val="bg1">
                  <a:lumMod val="85000"/>
                  <a:lumOff val="15000"/>
                </a:schemeClr>
              </a:solidFill>
            </a:endParaRPr>
          </a:p>
        </p:txBody>
      </p:sp>
      <p:sp>
        <p:nvSpPr>
          <p:cNvPr id="3" name="Subtitle 2">
            <a:extLst>
              <a:ext uri="{FF2B5EF4-FFF2-40B4-BE49-F238E27FC236}">
                <a16:creationId xmlns="" xmlns:a16="http://schemas.microsoft.com/office/drawing/2014/main" id="{6E1A6321-91D5-4AFE-9193-35F149AC0348}"/>
              </a:ext>
            </a:extLst>
          </p:cNvPr>
          <p:cNvSpPr>
            <a:spLocks noGrp="1"/>
          </p:cNvSpPr>
          <p:nvPr>
            <p:ph type="subTitle" idx="1"/>
          </p:nvPr>
        </p:nvSpPr>
        <p:spPr>
          <a:xfrm>
            <a:off x="804672" y="4893982"/>
            <a:ext cx="3348228" cy="928494"/>
          </a:xfrm>
        </p:spPr>
        <p:txBody>
          <a:bodyPr anchor="t">
            <a:normAutofit fontScale="92500" lnSpcReduction="20000"/>
          </a:bodyPr>
          <a:lstStyle/>
          <a:p>
            <a:pPr algn="l"/>
            <a:endParaRPr lang="en-US" sz="1400" dirty="0">
              <a:solidFill>
                <a:schemeClr val="bg1">
                  <a:lumMod val="85000"/>
                  <a:lumOff val="15000"/>
                </a:schemeClr>
              </a:solidFill>
            </a:endParaRPr>
          </a:p>
          <a:p>
            <a:pPr algn="l"/>
            <a:endParaRPr lang="en-US" sz="1400" dirty="0">
              <a:solidFill>
                <a:schemeClr val="bg1">
                  <a:lumMod val="85000"/>
                  <a:lumOff val="15000"/>
                </a:schemeClr>
              </a:solidFill>
            </a:endParaRPr>
          </a:p>
          <a:p>
            <a:pPr algn="l"/>
            <a:r>
              <a:rPr lang="en-US" sz="2800" dirty="0">
                <a:solidFill>
                  <a:schemeClr val="bg1">
                    <a:lumMod val="85000"/>
                    <a:lumOff val="15000"/>
                  </a:schemeClr>
                </a:solidFill>
              </a:rPr>
              <a:t>Lisa Judge, MD</a:t>
            </a:r>
          </a:p>
        </p:txBody>
      </p:sp>
    </p:spTree>
    <p:extLst>
      <p:ext uri="{BB962C8B-B14F-4D97-AF65-F5344CB8AC3E}">
        <p14:creationId xmlns:p14="http://schemas.microsoft.com/office/powerpoint/2010/main" val="3799939069"/>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idx="4294967295"/>
          </p:nvPr>
        </p:nvSpPr>
        <p:spPr>
          <a:xfrm>
            <a:off x="1524000" y="0"/>
            <a:ext cx="8229600" cy="1447800"/>
          </a:xfrm>
        </p:spPr>
        <p:txBody>
          <a:bodyPr/>
          <a:lstStyle/>
          <a:p>
            <a:pPr algn="l" eaLnBrk="1" hangingPunct="1"/>
            <a:r>
              <a:rPr lang="en-US" sz="4000" b="1" dirty="0"/>
              <a:t>Healthy People </a:t>
            </a:r>
            <a:r>
              <a:rPr lang="en-US" sz="4000" dirty="0"/>
              <a:t/>
            </a:r>
            <a:br>
              <a:rPr lang="en-US" sz="4000" dirty="0"/>
            </a:br>
            <a:r>
              <a:rPr lang="en-US" sz="2800" dirty="0"/>
              <a:t>(US Dept Health and Human Services)</a:t>
            </a:r>
          </a:p>
        </p:txBody>
      </p:sp>
      <p:graphicFrame>
        <p:nvGraphicFramePr>
          <p:cNvPr id="13361" name="Group 49"/>
          <p:cNvGraphicFramePr>
            <a:graphicFrameLocks noGrp="1"/>
          </p:cNvGraphicFramePr>
          <p:nvPr>
            <p:extLst>
              <p:ext uri="{D42A27DB-BD31-4B8C-83A1-F6EECF244321}">
                <p14:modId xmlns:p14="http://schemas.microsoft.com/office/powerpoint/2010/main" val="2384641319"/>
              </p:ext>
            </p:extLst>
          </p:nvPr>
        </p:nvGraphicFramePr>
        <p:xfrm>
          <a:off x="2254579" y="1455738"/>
          <a:ext cx="7682842" cy="5062397"/>
        </p:xfrm>
        <a:graphic>
          <a:graphicData uri="http://schemas.openxmlformats.org/drawingml/2006/table">
            <a:tbl>
              <a:tblPr/>
              <a:tblGrid>
                <a:gridCol w="1920711">
                  <a:extLst>
                    <a:ext uri="{9D8B030D-6E8A-4147-A177-3AD203B41FA5}">
                      <a16:colId xmlns="" xmlns:a16="http://schemas.microsoft.com/office/drawing/2014/main" val="20000"/>
                    </a:ext>
                  </a:extLst>
                </a:gridCol>
                <a:gridCol w="1920710">
                  <a:extLst>
                    <a:ext uri="{9D8B030D-6E8A-4147-A177-3AD203B41FA5}">
                      <a16:colId xmlns="" xmlns:a16="http://schemas.microsoft.com/office/drawing/2014/main" val="20001"/>
                    </a:ext>
                  </a:extLst>
                </a:gridCol>
                <a:gridCol w="1920711">
                  <a:extLst>
                    <a:ext uri="{9D8B030D-6E8A-4147-A177-3AD203B41FA5}">
                      <a16:colId xmlns="" xmlns:a16="http://schemas.microsoft.com/office/drawing/2014/main" val="20002"/>
                    </a:ext>
                  </a:extLst>
                </a:gridCol>
                <a:gridCol w="1920710">
                  <a:extLst>
                    <a:ext uri="{9D8B030D-6E8A-4147-A177-3AD203B41FA5}">
                      <a16:colId xmlns="" xmlns:a16="http://schemas.microsoft.com/office/drawing/2014/main" val="20003"/>
                    </a:ext>
                  </a:extLst>
                </a:gridCol>
              </a:tblGrid>
              <a:tr h="1066801">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0" i="0" u="none" strike="noStrike" cap="none" normalizeH="0" baseline="0" dirty="0">
                          <a:ln>
                            <a:noFill/>
                          </a:ln>
                          <a:solidFill>
                            <a:schemeClr val="tx1"/>
                          </a:solidFill>
                          <a:effectLst/>
                          <a:latin typeface="Tahoma" pitchFamily="34" charset="0"/>
                        </a:rPr>
                        <a:t>Proportion of infants who are Breastfed…</a:t>
                      </a:r>
                    </a:p>
                  </a:txBody>
                  <a:tcPr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0" i="0" u="none" strike="noStrike" cap="none" normalizeH="0" baseline="0" dirty="0">
                          <a:ln>
                            <a:noFill/>
                          </a:ln>
                          <a:solidFill>
                            <a:schemeClr val="tx1"/>
                          </a:solidFill>
                          <a:effectLst/>
                          <a:latin typeface="Tahoma" pitchFamily="34" charset="0"/>
                        </a:rPr>
                        <a:t>US</a:t>
                      </a:r>
                    </a:p>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0" i="0" u="none" strike="noStrike" cap="none" normalizeH="0" baseline="0" dirty="0">
                          <a:ln>
                            <a:noFill/>
                          </a:ln>
                          <a:solidFill>
                            <a:schemeClr val="tx1"/>
                          </a:solidFill>
                          <a:effectLst/>
                          <a:latin typeface="Tahoma" pitchFamily="34" charset="0"/>
                        </a:rPr>
                        <a:t>(%)</a:t>
                      </a:r>
                    </a:p>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0" i="0" u="none" strike="noStrike" cap="none" normalizeH="0" baseline="0" dirty="0">
                          <a:ln>
                            <a:noFill/>
                          </a:ln>
                          <a:solidFill>
                            <a:schemeClr val="tx1"/>
                          </a:solidFill>
                          <a:effectLst/>
                          <a:latin typeface="Tahoma" pitchFamily="34" charset="0"/>
                        </a:rPr>
                        <a:t>CDC NIS ‘15-16</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0" i="0" u="none" strike="noStrike" cap="none" normalizeH="0" baseline="0" dirty="0">
                          <a:ln>
                            <a:noFill/>
                          </a:ln>
                          <a:solidFill>
                            <a:schemeClr val="tx1"/>
                          </a:solidFill>
                          <a:effectLst/>
                          <a:latin typeface="Tahoma" pitchFamily="34" charset="0"/>
                        </a:rPr>
                        <a:t>Michigan</a:t>
                      </a:r>
                    </a:p>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0" i="0" u="none" strike="noStrike" cap="none" normalizeH="0" baseline="0" dirty="0">
                          <a:ln>
                            <a:noFill/>
                          </a:ln>
                          <a:solidFill>
                            <a:schemeClr val="tx1"/>
                          </a:solidFill>
                          <a:effectLst/>
                          <a:latin typeface="Tahoma" pitchFamily="34" charset="0"/>
                        </a:rPr>
                        <a:t>(%)</a:t>
                      </a:r>
                    </a:p>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0" i="0" u="none" strike="noStrike" cap="none" normalizeH="0" baseline="0" dirty="0">
                          <a:ln>
                            <a:noFill/>
                          </a:ln>
                          <a:solidFill>
                            <a:schemeClr val="tx1"/>
                          </a:solidFill>
                          <a:effectLst/>
                          <a:latin typeface="Tahoma" pitchFamily="34" charset="0"/>
                        </a:rPr>
                        <a:t>CDC NIS ‘15-16</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0" i="0" u="none" strike="noStrike" cap="none" normalizeH="0" baseline="0" dirty="0">
                          <a:ln>
                            <a:noFill/>
                          </a:ln>
                          <a:solidFill>
                            <a:schemeClr val="tx1"/>
                          </a:solidFill>
                          <a:effectLst/>
                          <a:latin typeface="Tahoma" pitchFamily="34" charset="0"/>
                        </a:rPr>
                        <a:t>2020 target</a:t>
                      </a:r>
                    </a:p>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0" i="0" u="none" strike="noStrike" cap="none" normalizeH="0" baseline="0" dirty="0">
                          <a:ln>
                            <a:noFill/>
                          </a:ln>
                          <a:solidFill>
                            <a:schemeClr val="tx1"/>
                          </a:solidFill>
                          <a:effectLst/>
                          <a:latin typeface="Tahoma" pitchFamily="34" charset="0"/>
                        </a:rPr>
                        <a:t>(%)</a:t>
                      </a:r>
                    </a:p>
                  </a:txBody>
                  <a:tcPr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50"/>
                    </a:solidFill>
                  </a:tcPr>
                </a:tc>
                <a:extLst>
                  <a:ext uri="{0D108BD9-81ED-4DB2-BD59-A6C34878D82A}">
                    <a16:rowId xmlns="" xmlns:a16="http://schemas.microsoft.com/office/drawing/2014/main" val="10000"/>
                  </a:ext>
                </a:extLst>
              </a:tr>
              <a:tr h="728106">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0" i="0" u="none" strike="noStrike" cap="none" normalizeH="0" baseline="0" dirty="0">
                          <a:ln>
                            <a:noFill/>
                          </a:ln>
                          <a:solidFill>
                            <a:schemeClr val="tx1"/>
                          </a:solidFill>
                          <a:effectLst/>
                          <a:latin typeface="Tahoma" pitchFamily="34" charset="0"/>
                        </a:rPr>
                        <a:t>Ever</a:t>
                      </a:r>
                    </a:p>
                  </a:txBody>
                  <a:tcPr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1" i="0" u="none" strike="noStrike" cap="none" normalizeH="0" baseline="0" dirty="0">
                          <a:ln>
                            <a:noFill/>
                          </a:ln>
                          <a:solidFill>
                            <a:schemeClr val="tx1"/>
                          </a:solidFill>
                          <a:effectLst/>
                          <a:latin typeface="Tahoma" pitchFamily="34" charset="0"/>
                        </a:rPr>
                        <a:t>82.5</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1" i="0" u="none" strike="noStrike" cap="none" normalizeH="0" baseline="0" dirty="0">
                          <a:ln>
                            <a:noFill/>
                          </a:ln>
                          <a:solidFill>
                            <a:schemeClr val="tx1"/>
                          </a:solidFill>
                          <a:effectLst/>
                          <a:latin typeface="Tahoma" pitchFamily="34" charset="0"/>
                        </a:rPr>
                        <a:t>75.9</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1" i="0" u="none" strike="noStrike" cap="none" normalizeH="0" baseline="0" dirty="0">
                          <a:ln>
                            <a:noFill/>
                          </a:ln>
                          <a:solidFill>
                            <a:schemeClr val="tx1"/>
                          </a:solidFill>
                          <a:effectLst/>
                          <a:latin typeface="Tahoma" pitchFamily="34" charset="0"/>
                        </a:rPr>
                        <a:t>81.9</a:t>
                      </a:r>
                    </a:p>
                  </a:txBody>
                  <a:tcPr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50"/>
                    </a:solidFill>
                  </a:tcPr>
                </a:tc>
                <a:extLst>
                  <a:ext uri="{0D108BD9-81ED-4DB2-BD59-A6C34878D82A}">
                    <a16:rowId xmlns="" xmlns:a16="http://schemas.microsoft.com/office/drawing/2014/main" val="10001"/>
                  </a:ext>
                </a:extLst>
              </a:tr>
              <a:tr h="677383">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0" i="0" u="none" strike="noStrike" cap="none" normalizeH="0" baseline="0" dirty="0">
                          <a:ln>
                            <a:noFill/>
                          </a:ln>
                          <a:solidFill>
                            <a:schemeClr val="tx1"/>
                          </a:solidFill>
                          <a:effectLst/>
                          <a:latin typeface="Tahoma" pitchFamily="34" charset="0"/>
                        </a:rPr>
                        <a:t>At 6 months</a:t>
                      </a:r>
                    </a:p>
                  </a:txBody>
                  <a:tcPr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1" i="0" u="none" strike="noStrike" cap="none" normalizeH="0" baseline="0" dirty="0">
                          <a:ln>
                            <a:noFill/>
                          </a:ln>
                          <a:solidFill>
                            <a:schemeClr val="tx1"/>
                          </a:solidFill>
                          <a:effectLst/>
                          <a:latin typeface="Tahoma" pitchFamily="34" charset="0"/>
                        </a:rPr>
                        <a:t>55.3</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1" i="0" u="none" strike="noStrike" cap="none" normalizeH="0" baseline="0" dirty="0">
                          <a:ln>
                            <a:noFill/>
                          </a:ln>
                          <a:solidFill>
                            <a:schemeClr val="tx1"/>
                          </a:solidFill>
                          <a:effectLst/>
                          <a:latin typeface="Tahoma" pitchFamily="34" charset="0"/>
                        </a:rPr>
                        <a:t>48.3</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1" i="0" u="none" strike="noStrike" cap="none" normalizeH="0" baseline="0" dirty="0">
                          <a:ln>
                            <a:noFill/>
                          </a:ln>
                          <a:solidFill>
                            <a:schemeClr val="tx1"/>
                          </a:solidFill>
                          <a:effectLst/>
                          <a:latin typeface="Tahoma" pitchFamily="34" charset="0"/>
                        </a:rPr>
                        <a:t>60.6</a:t>
                      </a:r>
                    </a:p>
                  </a:txBody>
                  <a:tcPr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50"/>
                    </a:solidFill>
                  </a:tcPr>
                </a:tc>
                <a:extLst>
                  <a:ext uri="{0D108BD9-81ED-4DB2-BD59-A6C34878D82A}">
                    <a16:rowId xmlns="" xmlns:a16="http://schemas.microsoft.com/office/drawing/2014/main" val="10002"/>
                  </a:ext>
                </a:extLst>
              </a:tr>
              <a:tr h="705199">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0" i="0" u="none" strike="noStrike" cap="none" normalizeH="0" baseline="0" dirty="0">
                          <a:ln>
                            <a:noFill/>
                          </a:ln>
                          <a:solidFill>
                            <a:schemeClr val="tx1"/>
                          </a:solidFill>
                          <a:effectLst/>
                          <a:latin typeface="Tahoma" pitchFamily="34" charset="0"/>
                        </a:rPr>
                        <a:t>At 12 months</a:t>
                      </a:r>
                    </a:p>
                  </a:txBody>
                  <a:tcPr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1" i="0" u="none" strike="noStrike" cap="none" normalizeH="0" baseline="0" dirty="0">
                          <a:ln>
                            <a:noFill/>
                          </a:ln>
                          <a:solidFill>
                            <a:schemeClr val="tx1"/>
                          </a:solidFill>
                          <a:effectLst/>
                          <a:latin typeface="Tahoma" pitchFamily="34" charset="0"/>
                        </a:rPr>
                        <a:t>33.7</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1" i="0" u="none" strike="noStrike" cap="none" normalizeH="0" baseline="0" dirty="0">
                          <a:ln>
                            <a:noFill/>
                          </a:ln>
                          <a:solidFill>
                            <a:schemeClr val="tx1"/>
                          </a:solidFill>
                          <a:effectLst/>
                          <a:latin typeface="Tahoma" pitchFamily="34" charset="0"/>
                        </a:rPr>
                        <a:t>30.7</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1" i="0" u="none" strike="noStrike" cap="none" normalizeH="0" baseline="0" dirty="0">
                          <a:ln>
                            <a:noFill/>
                          </a:ln>
                          <a:solidFill>
                            <a:schemeClr val="tx1"/>
                          </a:solidFill>
                          <a:effectLst/>
                          <a:latin typeface="Tahoma" pitchFamily="34" charset="0"/>
                        </a:rPr>
                        <a:t>34.1</a:t>
                      </a:r>
                    </a:p>
                  </a:txBody>
                  <a:tcPr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50"/>
                    </a:solidFill>
                  </a:tcPr>
                </a:tc>
                <a:extLst>
                  <a:ext uri="{0D108BD9-81ED-4DB2-BD59-A6C34878D82A}">
                    <a16:rowId xmlns="" xmlns:a16="http://schemas.microsoft.com/office/drawing/2014/main" val="10003"/>
                  </a:ext>
                </a:extLst>
              </a:tr>
              <a:tr h="942454">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0" i="0" u="none" strike="noStrike" cap="none" normalizeH="0" baseline="0" dirty="0">
                          <a:ln>
                            <a:noFill/>
                          </a:ln>
                          <a:solidFill>
                            <a:schemeClr val="tx1"/>
                          </a:solidFill>
                          <a:effectLst/>
                          <a:latin typeface="Tahoma" pitchFamily="34" charset="0"/>
                        </a:rPr>
                        <a:t>Exclusive BF through 3 months</a:t>
                      </a:r>
                    </a:p>
                  </a:txBody>
                  <a:tcPr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1" i="0" u="none" strike="noStrike" cap="none" normalizeH="0" baseline="0" dirty="0">
                          <a:ln>
                            <a:noFill/>
                          </a:ln>
                          <a:solidFill>
                            <a:schemeClr val="tx1"/>
                          </a:solidFill>
                          <a:effectLst/>
                          <a:latin typeface="Tahoma" pitchFamily="34" charset="0"/>
                        </a:rPr>
                        <a:t>46.6</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1" i="0" u="none" strike="noStrike" cap="none" normalizeH="0" baseline="0" dirty="0">
                          <a:ln>
                            <a:noFill/>
                          </a:ln>
                          <a:solidFill>
                            <a:schemeClr val="tx1"/>
                          </a:solidFill>
                          <a:effectLst/>
                          <a:latin typeface="Tahoma" pitchFamily="34" charset="0"/>
                        </a:rPr>
                        <a:t>44.5</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1" i="0" u="none" strike="noStrike" cap="none" normalizeH="0" baseline="0" dirty="0">
                          <a:ln>
                            <a:noFill/>
                          </a:ln>
                          <a:solidFill>
                            <a:schemeClr val="tx1"/>
                          </a:solidFill>
                          <a:effectLst/>
                          <a:latin typeface="Tahoma" pitchFamily="34" charset="0"/>
                        </a:rPr>
                        <a:t>46.2</a:t>
                      </a:r>
                    </a:p>
                  </a:txBody>
                  <a:tcPr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50"/>
                    </a:solidFill>
                  </a:tcPr>
                </a:tc>
                <a:extLst>
                  <a:ext uri="{0D108BD9-81ED-4DB2-BD59-A6C34878D82A}">
                    <a16:rowId xmlns="" xmlns:a16="http://schemas.microsoft.com/office/drawing/2014/main" val="10004"/>
                  </a:ext>
                </a:extLst>
              </a:tr>
              <a:tr h="942454">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0" i="0" u="none" strike="noStrike" cap="none" normalizeH="0" baseline="0" dirty="0">
                          <a:ln>
                            <a:noFill/>
                          </a:ln>
                          <a:solidFill>
                            <a:schemeClr val="tx1"/>
                          </a:solidFill>
                          <a:effectLst/>
                          <a:latin typeface="Tahoma" pitchFamily="34" charset="0"/>
                        </a:rPr>
                        <a:t>Exclusive  BF through 6 months</a:t>
                      </a:r>
                    </a:p>
                  </a:txBody>
                  <a:tcPr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1" i="0" u="none" strike="noStrike" cap="none" normalizeH="0" baseline="0" dirty="0">
                          <a:ln>
                            <a:noFill/>
                          </a:ln>
                          <a:solidFill>
                            <a:schemeClr val="tx1"/>
                          </a:solidFill>
                          <a:effectLst/>
                          <a:latin typeface="Tahoma" pitchFamily="34" charset="0"/>
                        </a:rPr>
                        <a:t>24.9</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1" i="0" u="none" strike="noStrike" cap="none" normalizeH="0" baseline="0" dirty="0">
                          <a:ln>
                            <a:noFill/>
                          </a:ln>
                          <a:solidFill>
                            <a:schemeClr val="tx1"/>
                          </a:solidFill>
                          <a:effectLst/>
                          <a:latin typeface="Tahoma" pitchFamily="34" charset="0"/>
                        </a:rPr>
                        <a:t>22.6</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1" i="0" u="none" strike="noStrike" cap="none" normalizeH="0" baseline="0" dirty="0">
                          <a:ln>
                            <a:noFill/>
                          </a:ln>
                          <a:solidFill>
                            <a:schemeClr val="tx1"/>
                          </a:solidFill>
                          <a:effectLst/>
                          <a:latin typeface="Tahoma" pitchFamily="34" charset="0"/>
                        </a:rPr>
                        <a:t>25.5</a:t>
                      </a:r>
                    </a:p>
                  </a:txBody>
                  <a:tcPr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50"/>
                    </a:solidFill>
                  </a:tcPr>
                </a:tc>
                <a:extLst>
                  <a:ext uri="{0D108BD9-81ED-4DB2-BD59-A6C34878D82A}">
                    <a16:rowId xmlns="" xmlns:a16="http://schemas.microsoft.com/office/drawing/2014/main" val="10005"/>
                  </a:ext>
                </a:extLst>
              </a:tr>
            </a:tbl>
          </a:graphicData>
        </a:graphic>
      </p:graphicFrame>
    </p:spTree>
    <p:extLst>
      <p:ext uri="{BB962C8B-B14F-4D97-AF65-F5344CB8AC3E}">
        <p14:creationId xmlns:p14="http://schemas.microsoft.com/office/powerpoint/2010/main" val="13506826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666AE82-7967-4E10-9FF7-E5933D0D27D9}"/>
              </a:ext>
            </a:extLst>
          </p:cNvPr>
          <p:cNvSpPr>
            <a:spLocks noGrp="1"/>
          </p:cNvSpPr>
          <p:nvPr>
            <p:ph type="title"/>
          </p:nvPr>
        </p:nvSpPr>
        <p:spPr/>
        <p:txBody>
          <a:bodyPr>
            <a:normAutofit fontScale="90000"/>
          </a:bodyPr>
          <a:lstStyle/>
          <a:p>
            <a:pPr algn="ctr"/>
            <a:r>
              <a:rPr lang="en-US" b="1" dirty="0"/>
              <a:t>Percentage of Infants Breastfed at 6 Months</a:t>
            </a:r>
            <a:br>
              <a:rPr lang="en-US" b="1" dirty="0"/>
            </a:br>
            <a:r>
              <a:rPr lang="en-US" sz="3100" dirty="0"/>
              <a:t>(CDC, 2014 Data)</a:t>
            </a:r>
            <a:r>
              <a:rPr lang="en-US" b="1" dirty="0"/>
              <a:t/>
            </a:r>
            <a:br>
              <a:rPr lang="en-US" b="1" dirty="0"/>
            </a:br>
            <a:endParaRPr lang="en-US" dirty="0"/>
          </a:p>
        </p:txBody>
      </p:sp>
      <p:pic>
        <p:nvPicPr>
          <p:cNvPr id="5" name="Content Placeholder 4" descr="A close up of a map&#10;&#10;Description generated with high confidence">
            <a:extLst>
              <a:ext uri="{FF2B5EF4-FFF2-40B4-BE49-F238E27FC236}">
                <a16:creationId xmlns="" xmlns:a16="http://schemas.microsoft.com/office/drawing/2014/main" id="{48DA6AB1-E5CF-4EAB-87F3-73273F34591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40238" y="1825625"/>
            <a:ext cx="7911523" cy="4351338"/>
          </a:xfrm>
        </p:spPr>
      </p:pic>
    </p:spTree>
    <p:extLst>
      <p:ext uri="{BB962C8B-B14F-4D97-AF65-F5344CB8AC3E}">
        <p14:creationId xmlns:p14="http://schemas.microsoft.com/office/powerpoint/2010/main" val="17530950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AF86F96-DB5C-4AD9-AF60-AC03FE7C6F75}"/>
              </a:ext>
            </a:extLst>
          </p:cNvPr>
          <p:cNvSpPr>
            <a:spLocks noGrp="1"/>
          </p:cNvSpPr>
          <p:nvPr>
            <p:ph type="title"/>
          </p:nvPr>
        </p:nvSpPr>
        <p:spPr/>
        <p:txBody>
          <a:bodyPr/>
          <a:lstStyle/>
          <a:p>
            <a:r>
              <a:rPr lang="en-US" b="1" dirty="0"/>
              <a:t>Healthy People 2020 Goals, cont.</a:t>
            </a:r>
          </a:p>
        </p:txBody>
      </p:sp>
      <p:graphicFrame>
        <p:nvGraphicFramePr>
          <p:cNvPr id="4" name="Content Placeholder 3">
            <a:extLst>
              <a:ext uri="{FF2B5EF4-FFF2-40B4-BE49-F238E27FC236}">
                <a16:creationId xmlns="" xmlns:a16="http://schemas.microsoft.com/office/drawing/2014/main" id="{B9DD4143-F021-4BC3-806D-6A6D888EDD2E}"/>
              </a:ext>
            </a:extLst>
          </p:cNvPr>
          <p:cNvGraphicFramePr>
            <a:graphicFrameLocks noGrp="1"/>
          </p:cNvGraphicFramePr>
          <p:nvPr>
            <p:ph idx="1"/>
            <p:extLst>
              <p:ext uri="{D42A27DB-BD31-4B8C-83A1-F6EECF244321}">
                <p14:modId xmlns:p14="http://schemas.microsoft.com/office/powerpoint/2010/main" val="902937199"/>
              </p:ext>
            </p:extLst>
          </p:nvPr>
        </p:nvGraphicFramePr>
        <p:xfrm>
          <a:off x="875907" y="1927781"/>
          <a:ext cx="10515599" cy="3224485"/>
        </p:xfrm>
        <a:graphic>
          <a:graphicData uri="http://schemas.openxmlformats.org/drawingml/2006/table">
            <a:tbl>
              <a:tblPr/>
              <a:tblGrid>
                <a:gridCol w="4032297">
                  <a:extLst>
                    <a:ext uri="{9D8B030D-6E8A-4147-A177-3AD203B41FA5}">
                      <a16:colId xmlns="" xmlns:a16="http://schemas.microsoft.com/office/drawing/2014/main" val="460535323"/>
                    </a:ext>
                  </a:extLst>
                </a:gridCol>
                <a:gridCol w="3241651">
                  <a:extLst>
                    <a:ext uri="{9D8B030D-6E8A-4147-A177-3AD203B41FA5}">
                      <a16:colId xmlns="" xmlns:a16="http://schemas.microsoft.com/office/drawing/2014/main" val="1017055260"/>
                    </a:ext>
                  </a:extLst>
                </a:gridCol>
                <a:gridCol w="3241651">
                  <a:extLst>
                    <a:ext uri="{9D8B030D-6E8A-4147-A177-3AD203B41FA5}">
                      <a16:colId xmlns="" xmlns:a16="http://schemas.microsoft.com/office/drawing/2014/main" val="2653651453"/>
                    </a:ext>
                  </a:extLst>
                </a:gridCol>
              </a:tblGrid>
              <a:tr h="572725">
                <a:tc>
                  <a:txBody>
                    <a:bodyPr/>
                    <a:lstStyle/>
                    <a:p>
                      <a:endParaRPr lang="en-US" dirty="0"/>
                    </a:p>
                  </a:txBody>
                  <a:tcPr anchor="ctr">
                    <a:lnL>
                      <a:noFill/>
                    </a:lnL>
                    <a:lnR>
                      <a:noFill/>
                    </a:lnR>
                    <a:lnT>
                      <a:noFill/>
                    </a:lnT>
                    <a:lnB>
                      <a:noFill/>
                    </a:lnB>
                  </a:tcPr>
                </a:tc>
                <a:tc>
                  <a:txBody>
                    <a:bodyPr/>
                    <a:lstStyle/>
                    <a:p>
                      <a:r>
                        <a:rPr lang="en-US" u="none" dirty="0"/>
                        <a:t>                 </a:t>
                      </a:r>
                      <a:r>
                        <a:rPr lang="en-US" u="sng" dirty="0"/>
                        <a:t>Current</a:t>
                      </a:r>
                    </a:p>
                  </a:txBody>
                  <a:tcPr anchor="ctr">
                    <a:lnL>
                      <a:noFill/>
                    </a:lnL>
                    <a:lnR>
                      <a:noFill/>
                    </a:lnR>
                    <a:lnT>
                      <a:noFill/>
                    </a:lnT>
                    <a:lnB>
                      <a:noFill/>
                    </a:lnB>
                  </a:tcPr>
                </a:tc>
                <a:tc>
                  <a:txBody>
                    <a:bodyPr/>
                    <a:lstStyle/>
                    <a:p>
                      <a:r>
                        <a:rPr lang="en-US" u="none" dirty="0"/>
                        <a:t>     </a:t>
                      </a:r>
                      <a:r>
                        <a:rPr lang="en-US" u="sng" dirty="0"/>
                        <a:t>Target</a:t>
                      </a:r>
                    </a:p>
                  </a:txBody>
                  <a:tcPr anchor="ctr">
                    <a:lnL>
                      <a:noFill/>
                    </a:lnL>
                    <a:lnR>
                      <a:noFill/>
                    </a:lnR>
                    <a:lnT>
                      <a:noFill/>
                    </a:lnT>
                    <a:lnB>
                      <a:noFill/>
                    </a:lnB>
                  </a:tcPr>
                </a:tc>
                <a:extLst>
                  <a:ext uri="{0D108BD9-81ED-4DB2-BD59-A6C34878D82A}">
                    <a16:rowId xmlns="" xmlns:a16="http://schemas.microsoft.com/office/drawing/2014/main" val="1088205590"/>
                  </a:ext>
                </a:extLst>
              </a:tr>
              <a:tr h="1176677">
                <a:tc>
                  <a:txBody>
                    <a:bodyPr/>
                    <a:lstStyle/>
                    <a:p>
                      <a:r>
                        <a:rPr lang="en-US" dirty="0"/>
                        <a:t>MICH-23: Reduce the proportion of breastfed newborns who receive formula supplementation within the first 2 days of life. (CDC NIS 2015-16)</a:t>
                      </a:r>
                    </a:p>
                  </a:txBody>
                  <a:tcPr anchor="ctr">
                    <a:lnL>
                      <a:noFill/>
                    </a:lnL>
                    <a:lnR>
                      <a:noFill/>
                    </a:lnR>
                    <a:lnT>
                      <a:noFill/>
                    </a:lnT>
                    <a:lnB>
                      <a:noFill/>
                    </a:lnB>
                  </a:tcPr>
                </a:tc>
                <a:tc>
                  <a:txBody>
                    <a:bodyPr/>
                    <a:lstStyle/>
                    <a:p>
                      <a:r>
                        <a:rPr lang="en-US" dirty="0"/>
                        <a:t>                   15.5%</a:t>
                      </a:r>
                    </a:p>
                  </a:txBody>
                  <a:tcPr anchor="ctr">
                    <a:lnL>
                      <a:noFill/>
                    </a:lnL>
                    <a:lnR>
                      <a:noFill/>
                    </a:lnR>
                    <a:lnT>
                      <a:noFill/>
                    </a:lnT>
                    <a:lnB>
                      <a:noFill/>
                    </a:lnB>
                  </a:tcPr>
                </a:tc>
                <a:tc>
                  <a:txBody>
                    <a:bodyPr/>
                    <a:lstStyle/>
                    <a:p>
                      <a:r>
                        <a:rPr lang="en-US" dirty="0"/>
                        <a:t>      14.2%</a:t>
                      </a:r>
                    </a:p>
                  </a:txBody>
                  <a:tcPr anchor="ctr">
                    <a:lnL>
                      <a:noFill/>
                    </a:lnL>
                    <a:lnR>
                      <a:noFill/>
                    </a:lnR>
                    <a:lnT>
                      <a:noFill/>
                    </a:lnT>
                    <a:lnB>
                      <a:noFill/>
                    </a:lnB>
                  </a:tcPr>
                </a:tc>
                <a:extLst>
                  <a:ext uri="{0D108BD9-81ED-4DB2-BD59-A6C34878D82A}">
                    <a16:rowId xmlns="" xmlns:a16="http://schemas.microsoft.com/office/drawing/2014/main" val="2176046379"/>
                  </a:ext>
                </a:extLst>
              </a:tr>
              <a:tr h="1176677">
                <a:tc>
                  <a:txBody>
                    <a:bodyPr/>
                    <a:lstStyle/>
                    <a:p>
                      <a:r>
                        <a:rPr lang="en-US" dirty="0"/>
                        <a:t>MICH-24: Increase the proportion of live births that occur in facilities that provide recommended care for lactating mothers and their babies. (BF hospitals as of June 2016)</a:t>
                      </a:r>
                    </a:p>
                  </a:txBody>
                  <a:tcPr anchor="ctr">
                    <a:lnL>
                      <a:noFill/>
                    </a:lnL>
                    <a:lnR>
                      <a:noFill/>
                    </a:lnR>
                    <a:lnT>
                      <a:noFill/>
                    </a:lnT>
                    <a:lnB>
                      <a:noFill/>
                    </a:lnB>
                  </a:tcPr>
                </a:tc>
                <a:tc>
                  <a:txBody>
                    <a:bodyPr/>
                    <a:lstStyle/>
                    <a:p>
                      <a:r>
                        <a:rPr lang="en-US" dirty="0"/>
                        <a:t>                     18.3%</a:t>
                      </a:r>
                    </a:p>
                  </a:txBody>
                  <a:tcPr anchor="ctr">
                    <a:lnL>
                      <a:noFill/>
                    </a:lnL>
                    <a:lnR>
                      <a:noFill/>
                    </a:lnR>
                    <a:lnT>
                      <a:noFill/>
                    </a:lnT>
                    <a:lnB>
                      <a:noFill/>
                    </a:lnB>
                  </a:tcPr>
                </a:tc>
                <a:tc>
                  <a:txBody>
                    <a:bodyPr/>
                    <a:lstStyle/>
                    <a:p>
                      <a:r>
                        <a:rPr lang="en-US" dirty="0"/>
                        <a:t>       8.1%</a:t>
                      </a:r>
                    </a:p>
                  </a:txBody>
                  <a:tcPr anchor="ctr">
                    <a:lnL>
                      <a:noFill/>
                    </a:lnL>
                    <a:lnR>
                      <a:noFill/>
                    </a:lnR>
                    <a:lnT>
                      <a:noFill/>
                    </a:lnT>
                    <a:lnB>
                      <a:noFill/>
                    </a:lnB>
                  </a:tcPr>
                </a:tc>
                <a:extLst>
                  <a:ext uri="{0D108BD9-81ED-4DB2-BD59-A6C34878D82A}">
                    <a16:rowId xmlns="" xmlns:a16="http://schemas.microsoft.com/office/drawing/2014/main" val="4223453346"/>
                  </a:ext>
                </a:extLst>
              </a:tr>
            </a:tbl>
          </a:graphicData>
        </a:graphic>
      </p:graphicFrame>
    </p:spTree>
    <p:extLst>
      <p:ext uri="{BB962C8B-B14F-4D97-AF65-F5344CB8AC3E}">
        <p14:creationId xmlns:p14="http://schemas.microsoft.com/office/powerpoint/2010/main" val="28124353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6620FF4-89DD-48D8-9938-7C28F0CF4B64}"/>
              </a:ext>
            </a:extLst>
          </p:cNvPr>
          <p:cNvSpPr>
            <a:spLocks noGrp="1"/>
          </p:cNvSpPr>
          <p:nvPr>
            <p:ph type="title"/>
          </p:nvPr>
        </p:nvSpPr>
        <p:spPr/>
        <p:txBody>
          <a:bodyPr/>
          <a:lstStyle/>
          <a:p>
            <a:r>
              <a:rPr lang="en-US" b="1" dirty="0"/>
              <a:t>Risk Factors for Breastfeeding </a:t>
            </a:r>
            <a:r>
              <a:rPr lang="en-US" sz="2800" dirty="0"/>
              <a:t>(CDC NIS ‘15-16)</a:t>
            </a:r>
            <a:endParaRPr lang="en-US" dirty="0"/>
          </a:p>
        </p:txBody>
      </p:sp>
      <p:graphicFrame>
        <p:nvGraphicFramePr>
          <p:cNvPr id="4" name="Content Placeholder 3">
            <a:extLst>
              <a:ext uri="{FF2B5EF4-FFF2-40B4-BE49-F238E27FC236}">
                <a16:creationId xmlns="" xmlns:a16="http://schemas.microsoft.com/office/drawing/2014/main" id="{23BD4C00-2F11-4900-BB03-23F9F6F4778E}"/>
              </a:ext>
            </a:extLst>
          </p:cNvPr>
          <p:cNvGraphicFramePr>
            <a:graphicFrameLocks noGrp="1"/>
          </p:cNvGraphicFramePr>
          <p:nvPr>
            <p:ph idx="1"/>
            <p:extLst>
              <p:ext uri="{D42A27DB-BD31-4B8C-83A1-F6EECF244321}">
                <p14:modId xmlns:p14="http://schemas.microsoft.com/office/powerpoint/2010/main" val="1760906439"/>
              </p:ext>
            </p:extLst>
          </p:nvPr>
        </p:nvGraphicFramePr>
        <p:xfrm>
          <a:off x="838200" y="1825625"/>
          <a:ext cx="10478680" cy="4516120"/>
        </p:xfrm>
        <a:graphic>
          <a:graphicData uri="http://schemas.openxmlformats.org/drawingml/2006/table">
            <a:tbl>
              <a:tblPr firstRow="1" bandRow="1">
                <a:tableStyleId>{5C22544A-7EE6-4342-B048-85BDC9FD1C3A}</a:tableStyleId>
              </a:tblPr>
              <a:tblGrid>
                <a:gridCol w="2602584">
                  <a:extLst>
                    <a:ext uri="{9D8B030D-6E8A-4147-A177-3AD203B41FA5}">
                      <a16:colId xmlns="" xmlns:a16="http://schemas.microsoft.com/office/drawing/2014/main" val="1995098275"/>
                    </a:ext>
                  </a:extLst>
                </a:gridCol>
                <a:gridCol w="2636756">
                  <a:extLst>
                    <a:ext uri="{9D8B030D-6E8A-4147-A177-3AD203B41FA5}">
                      <a16:colId xmlns="" xmlns:a16="http://schemas.microsoft.com/office/drawing/2014/main" val="2829142127"/>
                    </a:ext>
                  </a:extLst>
                </a:gridCol>
                <a:gridCol w="2619670">
                  <a:extLst>
                    <a:ext uri="{9D8B030D-6E8A-4147-A177-3AD203B41FA5}">
                      <a16:colId xmlns="" xmlns:a16="http://schemas.microsoft.com/office/drawing/2014/main" val="1705904263"/>
                    </a:ext>
                  </a:extLst>
                </a:gridCol>
                <a:gridCol w="2619670">
                  <a:extLst>
                    <a:ext uri="{9D8B030D-6E8A-4147-A177-3AD203B41FA5}">
                      <a16:colId xmlns="" xmlns:a16="http://schemas.microsoft.com/office/drawing/2014/main" val="3712793387"/>
                    </a:ext>
                  </a:extLst>
                </a:gridCol>
              </a:tblGrid>
              <a:tr h="370840">
                <a:tc>
                  <a:txBody>
                    <a:bodyPr/>
                    <a:lstStyle/>
                    <a:p>
                      <a:r>
                        <a:rPr lang="en-US" dirty="0"/>
                        <a:t>Demographic</a:t>
                      </a:r>
                    </a:p>
                  </a:txBody>
                  <a:tcPr/>
                </a:tc>
                <a:tc>
                  <a:txBody>
                    <a:bodyPr/>
                    <a:lstStyle/>
                    <a:p>
                      <a:r>
                        <a:rPr lang="en-US" dirty="0"/>
                        <a:t>Ever Breastfed</a:t>
                      </a:r>
                    </a:p>
                    <a:p>
                      <a:r>
                        <a:rPr lang="en-US" dirty="0"/>
                        <a:t>(%)</a:t>
                      </a:r>
                    </a:p>
                  </a:txBody>
                  <a:tcPr/>
                </a:tc>
                <a:tc>
                  <a:txBody>
                    <a:bodyPr/>
                    <a:lstStyle/>
                    <a:p>
                      <a:r>
                        <a:rPr lang="en-US" dirty="0"/>
                        <a:t>Breastfed at 6 mo</a:t>
                      </a:r>
                    </a:p>
                    <a:p>
                      <a:r>
                        <a:rPr lang="en-US" dirty="0"/>
                        <a:t>(%)</a:t>
                      </a:r>
                    </a:p>
                  </a:txBody>
                  <a:tcPr/>
                </a:tc>
                <a:tc>
                  <a:txBody>
                    <a:bodyPr/>
                    <a:lstStyle/>
                    <a:p>
                      <a:r>
                        <a:rPr lang="en-US" dirty="0"/>
                        <a:t>Breastfed at 12 mo</a:t>
                      </a:r>
                    </a:p>
                    <a:p>
                      <a:r>
                        <a:rPr lang="en-US" dirty="0"/>
                        <a:t>(%)</a:t>
                      </a:r>
                    </a:p>
                  </a:txBody>
                  <a:tcPr/>
                </a:tc>
                <a:extLst>
                  <a:ext uri="{0D108BD9-81ED-4DB2-BD59-A6C34878D82A}">
                    <a16:rowId xmlns="" xmlns:a16="http://schemas.microsoft.com/office/drawing/2014/main" val="2746649806"/>
                  </a:ext>
                </a:extLst>
              </a:tr>
              <a:tr h="370840">
                <a:tc>
                  <a:txBody>
                    <a:bodyPr/>
                    <a:lstStyle/>
                    <a:p>
                      <a:r>
                        <a:rPr lang="en-US" dirty="0"/>
                        <a:t>Healthy People 2020 target</a:t>
                      </a:r>
                    </a:p>
                  </a:txBody>
                  <a:tcPr/>
                </a:tc>
                <a:tc>
                  <a:txBody>
                    <a:bodyPr/>
                    <a:lstStyle/>
                    <a:p>
                      <a:pPr algn="ctr"/>
                      <a:r>
                        <a:rPr lang="en-US" dirty="0"/>
                        <a:t>81.9</a:t>
                      </a:r>
                    </a:p>
                  </a:txBody>
                  <a:tcPr/>
                </a:tc>
                <a:tc>
                  <a:txBody>
                    <a:bodyPr/>
                    <a:lstStyle/>
                    <a:p>
                      <a:pPr algn="ctr"/>
                      <a:r>
                        <a:rPr lang="en-US" dirty="0"/>
                        <a:t>60.6</a:t>
                      </a:r>
                    </a:p>
                  </a:txBody>
                  <a:tcPr/>
                </a:tc>
                <a:tc>
                  <a:txBody>
                    <a:bodyPr/>
                    <a:lstStyle/>
                    <a:p>
                      <a:pPr algn="ctr"/>
                      <a:r>
                        <a:rPr lang="en-US" dirty="0"/>
                        <a:t>34.1</a:t>
                      </a:r>
                    </a:p>
                  </a:txBody>
                  <a:tcPr/>
                </a:tc>
                <a:extLst>
                  <a:ext uri="{0D108BD9-81ED-4DB2-BD59-A6C34878D82A}">
                    <a16:rowId xmlns="" xmlns:a16="http://schemas.microsoft.com/office/drawing/2014/main" val="1250374681"/>
                  </a:ext>
                </a:extLst>
              </a:tr>
              <a:tr h="370840">
                <a:tc>
                  <a:txBody>
                    <a:bodyPr/>
                    <a:lstStyle/>
                    <a:p>
                      <a:r>
                        <a:rPr lang="en-US" dirty="0"/>
                        <a:t>US</a:t>
                      </a:r>
                    </a:p>
                  </a:txBody>
                  <a:tcPr/>
                </a:tc>
                <a:tc>
                  <a:txBody>
                    <a:bodyPr/>
                    <a:lstStyle/>
                    <a:p>
                      <a:pPr algn="ctr"/>
                      <a:r>
                        <a:rPr lang="en-US" dirty="0"/>
                        <a:t>82.5</a:t>
                      </a:r>
                    </a:p>
                  </a:txBody>
                  <a:tcPr/>
                </a:tc>
                <a:tc>
                  <a:txBody>
                    <a:bodyPr/>
                    <a:lstStyle/>
                    <a:p>
                      <a:pPr algn="ctr"/>
                      <a:r>
                        <a:rPr lang="en-US" dirty="0"/>
                        <a:t>55.3</a:t>
                      </a:r>
                    </a:p>
                  </a:txBody>
                  <a:tcPr/>
                </a:tc>
                <a:tc>
                  <a:txBody>
                    <a:bodyPr/>
                    <a:lstStyle/>
                    <a:p>
                      <a:pPr algn="ctr"/>
                      <a:r>
                        <a:rPr lang="en-US" dirty="0"/>
                        <a:t>33.7</a:t>
                      </a:r>
                    </a:p>
                  </a:txBody>
                  <a:tcPr/>
                </a:tc>
                <a:extLst>
                  <a:ext uri="{0D108BD9-81ED-4DB2-BD59-A6C34878D82A}">
                    <a16:rowId xmlns="" xmlns:a16="http://schemas.microsoft.com/office/drawing/2014/main" val="946061687"/>
                  </a:ext>
                </a:extLst>
              </a:tr>
              <a:tr h="370840">
                <a:tc>
                  <a:txBody>
                    <a:bodyPr/>
                    <a:lstStyle/>
                    <a:p>
                      <a:r>
                        <a:rPr lang="en-US" dirty="0"/>
                        <a:t>Hispanic</a:t>
                      </a:r>
                    </a:p>
                  </a:txBody>
                  <a:tcPr/>
                </a:tc>
                <a:tc>
                  <a:txBody>
                    <a:bodyPr/>
                    <a:lstStyle/>
                    <a:p>
                      <a:pPr algn="ctr"/>
                      <a:r>
                        <a:rPr lang="en-US" dirty="0"/>
                        <a:t>84.8</a:t>
                      </a:r>
                    </a:p>
                  </a:txBody>
                  <a:tcPr/>
                </a:tc>
                <a:tc>
                  <a:txBody>
                    <a:bodyPr/>
                    <a:lstStyle/>
                    <a:p>
                      <a:pPr algn="ctr"/>
                      <a:r>
                        <a:rPr lang="en-US" dirty="0">
                          <a:highlight>
                            <a:srgbClr val="FF0000"/>
                          </a:highlight>
                        </a:rPr>
                        <a:t>52.5</a:t>
                      </a:r>
                    </a:p>
                  </a:txBody>
                  <a:tcPr/>
                </a:tc>
                <a:tc>
                  <a:txBody>
                    <a:bodyPr/>
                    <a:lstStyle/>
                    <a:p>
                      <a:pPr algn="ctr"/>
                      <a:r>
                        <a:rPr lang="en-US" dirty="0">
                          <a:highlight>
                            <a:srgbClr val="FF0000"/>
                          </a:highlight>
                        </a:rPr>
                        <a:t>31.7</a:t>
                      </a:r>
                    </a:p>
                  </a:txBody>
                  <a:tcPr/>
                </a:tc>
                <a:extLst>
                  <a:ext uri="{0D108BD9-81ED-4DB2-BD59-A6C34878D82A}">
                    <a16:rowId xmlns="" xmlns:a16="http://schemas.microsoft.com/office/drawing/2014/main" val="4254317312"/>
                  </a:ext>
                </a:extLst>
              </a:tr>
              <a:tr h="370840">
                <a:tc>
                  <a:txBody>
                    <a:bodyPr/>
                    <a:lstStyle/>
                    <a:p>
                      <a:r>
                        <a:rPr lang="en-US" dirty="0"/>
                        <a:t>Black</a:t>
                      </a:r>
                    </a:p>
                  </a:txBody>
                  <a:tcPr/>
                </a:tc>
                <a:tc>
                  <a:txBody>
                    <a:bodyPr/>
                    <a:lstStyle/>
                    <a:p>
                      <a:pPr algn="ctr"/>
                      <a:r>
                        <a:rPr lang="en-US" dirty="0">
                          <a:highlight>
                            <a:srgbClr val="FF0000"/>
                          </a:highlight>
                        </a:rPr>
                        <a:t>68</a:t>
                      </a:r>
                    </a:p>
                  </a:txBody>
                  <a:tcPr/>
                </a:tc>
                <a:tc>
                  <a:txBody>
                    <a:bodyPr/>
                    <a:lstStyle/>
                    <a:p>
                      <a:pPr algn="ctr"/>
                      <a:r>
                        <a:rPr lang="en-US" dirty="0">
                          <a:highlight>
                            <a:srgbClr val="FF0000"/>
                          </a:highlight>
                        </a:rPr>
                        <a:t>41.5</a:t>
                      </a:r>
                    </a:p>
                  </a:txBody>
                  <a:tcPr/>
                </a:tc>
                <a:tc>
                  <a:txBody>
                    <a:bodyPr/>
                    <a:lstStyle/>
                    <a:p>
                      <a:pPr algn="ctr"/>
                      <a:r>
                        <a:rPr lang="en-US" dirty="0">
                          <a:highlight>
                            <a:srgbClr val="FF0000"/>
                          </a:highlight>
                        </a:rPr>
                        <a:t>21.5</a:t>
                      </a:r>
                    </a:p>
                  </a:txBody>
                  <a:tcPr/>
                </a:tc>
                <a:extLst>
                  <a:ext uri="{0D108BD9-81ED-4DB2-BD59-A6C34878D82A}">
                    <a16:rowId xmlns="" xmlns:a16="http://schemas.microsoft.com/office/drawing/2014/main" val="1614794294"/>
                  </a:ext>
                </a:extLst>
              </a:tr>
              <a:tr h="370840">
                <a:tc>
                  <a:txBody>
                    <a:bodyPr/>
                    <a:lstStyle/>
                    <a:p>
                      <a:r>
                        <a:rPr lang="en-US" dirty="0"/>
                        <a:t>HS grad or less</a:t>
                      </a:r>
                    </a:p>
                  </a:txBody>
                  <a:tcPr/>
                </a:tc>
                <a:tc>
                  <a:txBody>
                    <a:bodyPr/>
                    <a:lstStyle/>
                    <a:p>
                      <a:pPr algn="ctr"/>
                      <a:r>
                        <a:rPr lang="en-US" dirty="0">
                          <a:highlight>
                            <a:srgbClr val="FF0000"/>
                          </a:highlight>
                        </a:rPr>
                        <a:t>72.9</a:t>
                      </a:r>
                    </a:p>
                  </a:txBody>
                  <a:tcPr/>
                </a:tc>
                <a:tc>
                  <a:txBody>
                    <a:bodyPr/>
                    <a:lstStyle/>
                    <a:p>
                      <a:pPr algn="ctr"/>
                      <a:r>
                        <a:rPr lang="en-US" dirty="0">
                          <a:highlight>
                            <a:srgbClr val="FF0000"/>
                          </a:highlight>
                        </a:rPr>
                        <a:t>40.9</a:t>
                      </a:r>
                    </a:p>
                  </a:txBody>
                  <a:tcPr/>
                </a:tc>
                <a:tc>
                  <a:txBody>
                    <a:bodyPr/>
                    <a:lstStyle/>
                    <a:p>
                      <a:pPr algn="ctr"/>
                      <a:r>
                        <a:rPr lang="en-US" dirty="0">
                          <a:highlight>
                            <a:srgbClr val="FF0000"/>
                          </a:highlight>
                        </a:rPr>
                        <a:t>22.9</a:t>
                      </a:r>
                    </a:p>
                  </a:txBody>
                  <a:tcPr/>
                </a:tc>
                <a:extLst>
                  <a:ext uri="{0D108BD9-81ED-4DB2-BD59-A6C34878D82A}">
                    <a16:rowId xmlns="" xmlns:a16="http://schemas.microsoft.com/office/drawing/2014/main" val="618751568"/>
                  </a:ext>
                </a:extLst>
              </a:tr>
              <a:tr h="370840">
                <a:tc>
                  <a:txBody>
                    <a:bodyPr/>
                    <a:lstStyle/>
                    <a:p>
                      <a:r>
                        <a:rPr lang="en-US" dirty="0"/>
                        <a:t>Less than HS grad</a:t>
                      </a:r>
                    </a:p>
                  </a:txBody>
                  <a:tcPr/>
                </a:tc>
                <a:tc>
                  <a:txBody>
                    <a:bodyPr/>
                    <a:lstStyle/>
                    <a:p>
                      <a:pPr algn="ctr"/>
                      <a:r>
                        <a:rPr lang="en-US" dirty="0">
                          <a:highlight>
                            <a:srgbClr val="FF0000"/>
                          </a:highlight>
                        </a:rPr>
                        <a:t>73.3</a:t>
                      </a:r>
                    </a:p>
                  </a:txBody>
                  <a:tcPr/>
                </a:tc>
                <a:tc>
                  <a:txBody>
                    <a:bodyPr/>
                    <a:lstStyle/>
                    <a:p>
                      <a:pPr algn="ctr"/>
                      <a:r>
                        <a:rPr lang="en-US" dirty="0">
                          <a:highlight>
                            <a:srgbClr val="FF0000"/>
                          </a:highlight>
                        </a:rPr>
                        <a:t>42.4</a:t>
                      </a:r>
                    </a:p>
                  </a:txBody>
                  <a:tcPr/>
                </a:tc>
                <a:tc>
                  <a:txBody>
                    <a:bodyPr/>
                    <a:lstStyle/>
                    <a:p>
                      <a:pPr algn="ctr"/>
                      <a:r>
                        <a:rPr lang="en-US" dirty="0">
                          <a:highlight>
                            <a:srgbClr val="FF0000"/>
                          </a:highlight>
                        </a:rPr>
                        <a:t>26.6</a:t>
                      </a:r>
                    </a:p>
                  </a:txBody>
                  <a:tcPr/>
                </a:tc>
                <a:extLst>
                  <a:ext uri="{0D108BD9-81ED-4DB2-BD59-A6C34878D82A}">
                    <a16:rowId xmlns="" xmlns:a16="http://schemas.microsoft.com/office/drawing/2014/main" val="2642337998"/>
                  </a:ext>
                </a:extLst>
              </a:tr>
              <a:tr h="370840">
                <a:tc>
                  <a:txBody>
                    <a:bodyPr/>
                    <a:lstStyle/>
                    <a:p>
                      <a:r>
                        <a:rPr lang="en-US" dirty="0"/>
                        <a:t>Unmarried</a:t>
                      </a:r>
                    </a:p>
                  </a:txBody>
                  <a:tcPr/>
                </a:tc>
                <a:tc>
                  <a:txBody>
                    <a:bodyPr/>
                    <a:lstStyle/>
                    <a:p>
                      <a:pPr algn="ctr"/>
                      <a:r>
                        <a:rPr lang="en-US" dirty="0">
                          <a:highlight>
                            <a:srgbClr val="FF0000"/>
                          </a:highlight>
                        </a:rPr>
                        <a:t>72.5</a:t>
                      </a:r>
                    </a:p>
                  </a:txBody>
                  <a:tcPr/>
                </a:tc>
                <a:tc>
                  <a:txBody>
                    <a:bodyPr/>
                    <a:lstStyle/>
                    <a:p>
                      <a:pPr algn="ctr"/>
                      <a:r>
                        <a:rPr lang="en-US" dirty="0">
                          <a:highlight>
                            <a:srgbClr val="FF0000"/>
                          </a:highlight>
                        </a:rPr>
                        <a:t>37.2</a:t>
                      </a:r>
                    </a:p>
                  </a:txBody>
                  <a:tcPr/>
                </a:tc>
                <a:tc>
                  <a:txBody>
                    <a:bodyPr/>
                    <a:lstStyle/>
                    <a:p>
                      <a:pPr algn="ctr"/>
                      <a:r>
                        <a:rPr lang="en-US" dirty="0">
                          <a:highlight>
                            <a:srgbClr val="FF0000"/>
                          </a:highlight>
                        </a:rPr>
                        <a:t>21.1</a:t>
                      </a:r>
                    </a:p>
                  </a:txBody>
                  <a:tcPr/>
                </a:tc>
                <a:extLst>
                  <a:ext uri="{0D108BD9-81ED-4DB2-BD59-A6C34878D82A}">
                    <a16:rowId xmlns="" xmlns:a16="http://schemas.microsoft.com/office/drawing/2014/main" val="1624446864"/>
                  </a:ext>
                </a:extLst>
              </a:tr>
              <a:tr h="370840">
                <a:tc>
                  <a:txBody>
                    <a:bodyPr/>
                    <a:lstStyle/>
                    <a:p>
                      <a:r>
                        <a:rPr lang="en-US" dirty="0"/>
                        <a:t>WIC (participating)</a:t>
                      </a:r>
                    </a:p>
                  </a:txBody>
                  <a:tcPr/>
                </a:tc>
                <a:tc>
                  <a:txBody>
                    <a:bodyPr/>
                    <a:lstStyle/>
                    <a:p>
                      <a:pPr algn="ctr"/>
                      <a:r>
                        <a:rPr lang="en-US" dirty="0">
                          <a:highlight>
                            <a:srgbClr val="FF0000"/>
                          </a:highlight>
                        </a:rPr>
                        <a:t>75.5</a:t>
                      </a:r>
                    </a:p>
                  </a:txBody>
                  <a:tcPr/>
                </a:tc>
                <a:tc>
                  <a:txBody>
                    <a:bodyPr/>
                    <a:lstStyle/>
                    <a:p>
                      <a:pPr algn="ctr"/>
                      <a:r>
                        <a:rPr lang="en-US" dirty="0">
                          <a:highlight>
                            <a:srgbClr val="FF0000"/>
                          </a:highlight>
                        </a:rPr>
                        <a:t>42.4</a:t>
                      </a:r>
                    </a:p>
                  </a:txBody>
                  <a:tcPr/>
                </a:tc>
                <a:tc>
                  <a:txBody>
                    <a:bodyPr/>
                    <a:lstStyle/>
                    <a:p>
                      <a:pPr algn="ctr"/>
                      <a:r>
                        <a:rPr lang="en-US" dirty="0">
                          <a:highlight>
                            <a:srgbClr val="FF0000"/>
                          </a:highlight>
                        </a:rPr>
                        <a:t>24.6</a:t>
                      </a:r>
                    </a:p>
                  </a:txBody>
                  <a:tcPr/>
                </a:tc>
                <a:extLst>
                  <a:ext uri="{0D108BD9-81ED-4DB2-BD59-A6C34878D82A}">
                    <a16:rowId xmlns="" xmlns:a16="http://schemas.microsoft.com/office/drawing/2014/main" val="3419089111"/>
                  </a:ext>
                </a:extLst>
              </a:tr>
              <a:tr h="370840">
                <a:tc>
                  <a:txBody>
                    <a:bodyPr/>
                    <a:lstStyle/>
                    <a:p>
                      <a:r>
                        <a:rPr lang="en-US" dirty="0"/>
                        <a:t>WIC (eligible, not participating)</a:t>
                      </a:r>
                    </a:p>
                  </a:txBody>
                  <a:tcPr/>
                </a:tc>
                <a:tc>
                  <a:txBody>
                    <a:bodyPr/>
                    <a:lstStyle/>
                    <a:p>
                      <a:pPr algn="ctr"/>
                      <a:r>
                        <a:rPr lang="en-US" dirty="0"/>
                        <a:t>83.4</a:t>
                      </a:r>
                    </a:p>
                  </a:txBody>
                  <a:tcPr/>
                </a:tc>
                <a:tc>
                  <a:txBody>
                    <a:bodyPr/>
                    <a:lstStyle/>
                    <a:p>
                      <a:pPr algn="ctr"/>
                      <a:r>
                        <a:rPr lang="en-US" dirty="0"/>
                        <a:t>60.0</a:t>
                      </a:r>
                    </a:p>
                  </a:txBody>
                  <a:tcPr/>
                </a:tc>
                <a:tc>
                  <a:txBody>
                    <a:bodyPr/>
                    <a:lstStyle/>
                    <a:p>
                      <a:pPr algn="ctr"/>
                      <a:r>
                        <a:rPr lang="en-US" dirty="0"/>
                        <a:t>39.5</a:t>
                      </a:r>
                    </a:p>
                  </a:txBody>
                  <a:tcPr/>
                </a:tc>
                <a:extLst>
                  <a:ext uri="{0D108BD9-81ED-4DB2-BD59-A6C34878D82A}">
                    <a16:rowId xmlns="" xmlns:a16="http://schemas.microsoft.com/office/drawing/2014/main" val="3896313784"/>
                  </a:ext>
                </a:extLst>
              </a:tr>
            </a:tbl>
          </a:graphicData>
        </a:graphic>
      </p:graphicFrame>
      <mc:AlternateContent xmlns:mc="http://schemas.openxmlformats.org/markup-compatibility/2006" xmlns:p14="http://schemas.microsoft.com/office/powerpoint/2010/main">
        <mc:Choice Requires="p14">
          <p:contentPart p14:bwMode="auto" r:id="rId2">
            <p14:nvContentPartPr>
              <p14:cNvPr id="5" name="Ink 4">
                <a:extLst>
                  <a:ext uri="{FF2B5EF4-FFF2-40B4-BE49-F238E27FC236}">
                    <a16:creationId xmlns="" xmlns:a16="http://schemas.microsoft.com/office/drawing/2014/main" id="{487E1B68-43D1-4A67-BA61-B9048504D8EE}"/>
                  </a:ext>
                </a:extLst>
              </p14:cNvPr>
              <p14:cNvContentPartPr/>
              <p14:nvPr/>
            </p14:nvContentPartPr>
            <p14:xfrm>
              <a:off x="3614845" y="3662172"/>
              <a:ext cx="360" cy="360"/>
            </p14:xfrm>
          </p:contentPart>
        </mc:Choice>
        <mc:Fallback xmlns="">
          <p:pic>
            <p:nvPicPr>
              <p:cNvPr id="5" name="Ink 4">
                <a:extLst>
                  <a:ext uri="{FF2B5EF4-FFF2-40B4-BE49-F238E27FC236}">
                    <a16:creationId xmlns:a16="http://schemas.microsoft.com/office/drawing/2014/main" id="{487E1B68-43D1-4A67-BA61-B9048504D8EE}"/>
                  </a:ext>
                </a:extLst>
              </p:cNvPr>
              <p:cNvPicPr/>
              <p:nvPr/>
            </p:nvPicPr>
            <p:blipFill>
              <a:blip r:embed="rId3"/>
              <a:stretch>
                <a:fillRect/>
              </a:stretch>
            </p:blipFill>
            <p:spPr>
              <a:xfrm>
                <a:off x="3606205" y="3653172"/>
                <a:ext cx="18000" cy="18000"/>
              </a:xfrm>
              <a:prstGeom prst="rect">
                <a:avLst/>
              </a:prstGeom>
            </p:spPr>
          </p:pic>
        </mc:Fallback>
      </mc:AlternateContent>
    </p:spTree>
    <p:extLst>
      <p:ext uri="{BB962C8B-B14F-4D97-AF65-F5344CB8AC3E}">
        <p14:creationId xmlns:p14="http://schemas.microsoft.com/office/powerpoint/2010/main" val="19704171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rtlCol="0">
            <a:normAutofit/>
          </a:bodyPr>
          <a:lstStyle/>
          <a:p>
            <a:pPr>
              <a:defRPr/>
            </a:pPr>
            <a:r>
              <a:rPr lang="en-US" b="1" dirty="0"/>
              <a:t>The Joint Commission</a:t>
            </a:r>
            <a:r>
              <a:rPr lang="en-US" dirty="0"/>
              <a:t/>
            </a:r>
            <a:br>
              <a:rPr lang="en-US" dirty="0"/>
            </a:br>
            <a:r>
              <a:rPr lang="en-US" dirty="0"/>
              <a:t>(TJC)</a:t>
            </a:r>
          </a:p>
        </p:txBody>
      </p:sp>
      <p:sp>
        <p:nvSpPr>
          <p:cNvPr id="32770" name="Rectangle 3"/>
          <p:cNvSpPr>
            <a:spLocks noGrp="1" noChangeArrowheads="1"/>
          </p:cNvSpPr>
          <p:nvPr>
            <p:ph idx="1"/>
          </p:nvPr>
        </p:nvSpPr>
        <p:spPr>
          <a:xfrm>
            <a:off x="1981200" y="1996125"/>
            <a:ext cx="8229600" cy="5257800"/>
          </a:xfrm>
        </p:spPr>
        <p:txBody>
          <a:bodyPr/>
          <a:lstStyle/>
          <a:p>
            <a:pPr eaLnBrk="1" hangingPunct="1">
              <a:lnSpc>
                <a:spcPct val="90000"/>
              </a:lnSpc>
            </a:pPr>
            <a:r>
              <a:rPr lang="en-US" sz="3000" u="sng" dirty="0"/>
              <a:t>Perinatal Care Core Measures</a:t>
            </a:r>
          </a:p>
          <a:p>
            <a:pPr lvl="1" eaLnBrk="1" hangingPunct="1">
              <a:lnSpc>
                <a:spcPct val="90000"/>
              </a:lnSpc>
            </a:pPr>
            <a:r>
              <a:rPr lang="en-US" b="1" dirty="0"/>
              <a:t>Exclusive breastmilk feeding (PC-05)</a:t>
            </a:r>
          </a:p>
          <a:p>
            <a:pPr lvl="2" eaLnBrk="1" hangingPunct="1">
              <a:lnSpc>
                <a:spcPct val="90000"/>
              </a:lnSpc>
            </a:pPr>
            <a:r>
              <a:rPr lang="en-US" dirty="0"/>
              <a:t>Mandatory measure in January 2014 for hospitals with &gt;1100 del/yr</a:t>
            </a:r>
          </a:p>
          <a:p>
            <a:pPr lvl="2" eaLnBrk="1" hangingPunct="1">
              <a:lnSpc>
                <a:spcPct val="90000"/>
              </a:lnSpc>
            </a:pPr>
            <a:r>
              <a:rPr lang="en-US" dirty="0"/>
              <a:t>An outcome measure that reflects use of best hospital practices that support BF (e.g. Ten Steps)</a:t>
            </a:r>
          </a:p>
          <a:p>
            <a:pPr lvl="2" eaLnBrk="1" hangingPunct="1">
              <a:lnSpc>
                <a:spcPct val="90000"/>
              </a:lnSpc>
            </a:pPr>
            <a:r>
              <a:rPr lang="en-US" dirty="0"/>
              <a:t>Def:  “a newborn receiving only breast milk and no other liquids or solids except for drops or syrups consisting of vitamins, minerals, or medicines.”</a:t>
            </a:r>
          </a:p>
          <a:p>
            <a:pPr lvl="2" eaLnBrk="1" hangingPunct="1">
              <a:lnSpc>
                <a:spcPct val="90000"/>
              </a:lnSpc>
            </a:pPr>
            <a:r>
              <a:rPr lang="en-US" dirty="0"/>
              <a:t>Breastmilk feedings = breastfeeding, expressed mother’s milk, or donor human milk</a:t>
            </a:r>
          </a:p>
          <a:p>
            <a:pPr eaLnBrk="1" hangingPunct="1">
              <a:lnSpc>
                <a:spcPct val="90000"/>
              </a:lnSpc>
            </a:pPr>
            <a:r>
              <a:rPr lang="en-US" dirty="0"/>
              <a:t>Core measures will be tied to reimbursement!</a:t>
            </a:r>
          </a:p>
        </p:txBody>
      </p:sp>
      <p:pic>
        <p:nvPicPr>
          <p:cNvPr id="3" name="Picture 2" descr="A close up of a clock&#10;&#10;Description generated with high confidence">
            <a:extLst>
              <a:ext uri="{FF2B5EF4-FFF2-40B4-BE49-F238E27FC236}">
                <a16:creationId xmlns="" xmlns:a16="http://schemas.microsoft.com/office/drawing/2014/main" id="{E4FF7949-CEBD-4CA2-B353-2061228864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15450" y="115625"/>
            <a:ext cx="2705100" cy="2714625"/>
          </a:xfrm>
          <a:prstGeom prst="rect">
            <a:avLst/>
          </a:prstGeom>
        </p:spPr>
      </p:pic>
    </p:spTree>
    <p:extLst>
      <p:ext uri="{BB962C8B-B14F-4D97-AF65-F5344CB8AC3E}">
        <p14:creationId xmlns:p14="http://schemas.microsoft.com/office/powerpoint/2010/main" val="10009468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a:defRPr/>
            </a:pPr>
            <a:r>
              <a:rPr lang="en-US" b="1" dirty="0"/>
              <a:t>TJC Exclusive Breastfeeding Perinatal Care Core Measure</a:t>
            </a:r>
          </a:p>
        </p:txBody>
      </p:sp>
      <p:sp>
        <p:nvSpPr>
          <p:cNvPr id="3" name="Content Placeholder 2"/>
          <p:cNvSpPr>
            <a:spLocks noGrp="1"/>
          </p:cNvSpPr>
          <p:nvPr>
            <p:ph idx="1"/>
          </p:nvPr>
        </p:nvSpPr>
        <p:spPr>
          <a:xfrm>
            <a:off x="1981200" y="1842940"/>
            <a:ext cx="8229600" cy="5015060"/>
          </a:xfrm>
        </p:spPr>
        <p:txBody>
          <a:bodyPr rtlCol="0">
            <a:normAutofit fontScale="70000" lnSpcReduction="20000"/>
          </a:bodyPr>
          <a:lstStyle/>
          <a:p>
            <a:pPr>
              <a:defRPr/>
            </a:pPr>
            <a:r>
              <a:rPr lang="en-US" sz="3600" b="1" dirty="0"/>
              <a:t>Calculation</a:t>
            </a:r>
            <a:r>
              <a:rPr lang="en-US" sz="3100" dirty="0"/>
              <a:t>:     </a:t>
            </a:r>
            <a:r>
              <a:rPr lang="en-US" sz="3100" u="sng" dirty="0"/>
              <a:t># term singleton NBs fed only BM in hosp</a:t>
            </a:r>
          </a:p>
          <a:p>
            <a:pPr marL="914400" lvl="2" indent="0">
              <a:buNone/>
              <a:defRPr/>
            </a:pPr>
            <a:r>
              <a:rPr lang="en-US" dirty="0"/>
              <a:t>	      </a:t>
            </a:r>
            <a:r>
              <a:rPr lang="en-US" sz="3200" dirty="0"/>
              <a:t># term singleton NBs dischgd from hosp</a:t>
            </a:r>
          </a:p>
          <a:p>
            <a:pPr marL="914400" lvl="2" indent="0">
              <a:buNone/>
              <a:defRPr/>
            </a:pPr>
            <a:endParaRPr lang="en-US" sz="3200" dirty="0"/>
          </a:p>
          <a:p>
            <a:pPr>
              <a:defRPr/>
            </a:pPr>
            <a:r>
              <a:rPr lang="en-US" sz="3600" b="1" dirty="0"/>
              <a:t>Newborns excluded from denominator</a:t>
            </a:r>
          </a:p>
          <a:p>
            <a:pPr lvl="1">
              <a:buFont typeface="Arial" panose="020B0604020202020204" pitchFamily="34" charset="0"/>
              <a:buChar char="–"/>
              <a:defRPr/>
            </a:pPr>
            <a:r>
              <a:rPr lang="en-US" dirty="0"/>
              <a:t>Ever admitted to NICU</a:t>
            </a:r>
          </a:p>
          <a:p>
            <a:pPr lvl="1">
              <a:buFont typeface="Arial" panose="020B0604020202020204" pitchFamily="34" charset="0"/>
              <a:buChar char="–"/>
              <a:defRPr/>
            </a:pPr>
            <a:r>
              <a:rPr lang="en-US" dirty="0"/>
              <a:t>Infant galactosemia, other metabolic diseases</a:t>
            </a:r>
          </a:p>
          <a:p>
            <a:pPr lvl="1">
              <a:buFont typeface="Arial" panose="020B0604020202020204" pitchFamily="34" charset="0"/>
              <a:buChar char="–"/>
              <a:defRPr/>
            </a:pPr>
            <a:r>
              <a:rPr lang="en-US" dirty="0"/>
              <a:t>NB died in hospital</a:t>
            </a:r>
          </a:p>
          <a:p>
            <a:pPr lvl="1">
              <a:buFont typeface="Arial" panose="020B0604020202020204" pitchFamily="34" charset="0"/>
              <a:buChar char="–"/>
              <a:defRPr/>
            </a:pPr>
            <a:r>
              <a:rPr lang="en-US" dirty="0"/>
              <a:t>LOS &gt;120 days</a:t>
            </a:r>
          </a:p>
          <a:p>
            <a:pPr lvl="1">
              <a:buFont typeface="Arial" panose="020B0604020202020204" pitchFamily="34" charset="0"/>
              <a:buChar char="–"/>
              <a:defRPr/>
            </a:pPr>
            <a:r>
              <a:rPr lang="en-US" dirty="0"/>
              <a:t>Gestational age &lt;37 wks</a:t>
            </a:r>
          </a:p>
          <a:p>
            <a:pPr lvl="1">
              <a:buFont typeface="Arial" panose="020B0604020202020204" pitchFamily="34" charset="0"/>
              <a:buChar char="–"/>
              <a:defRPr/>
            </a:pPr>
            <a:endParaRPr lang="en-US" dirty="0"/>
          </a:p>
          <a:p>
            <a:pPr>
              <a:defRPr/>
            </a:pPr>
            <a:r>
              <a:rPr lang="en-US" sz="3600" b="1" dirty="0"/>
              <a:t>Newborns NOT excluded from denominator</a:t>
            </a:r>
          </a:p>
          <a:p>
            <a:pPr lvl="1">
              <a:buFont typeface="Arial" panose="020B0604020202020204" pitchFamily="34" charset="0"/>
              <a:buChar char="–"/>
              <a:defRPr/>
            </a:pPr>
            <a:r>
              <a:rPr lang="en-US" dirty="0"/>
              <a:t>Maternal contraindications to breastfeeding</a:t>
            </a:r>
          </a:p>
          <a:p>
            <a:pPr lvl="1">
              <a:buFont typeface="Arial" panose="020B0604020202020204" pitchFamily="34" charset="0"/>
              <a:buChar char="–"/>
              <a:defRPr/>
            </a:pPr>
            <a:r>
              <a:rPr lang="en-US" dirty="0"/>
              <a:t>Mother requests formula</a:t>
            </a:r>
          </a:p>
          <a:p>
            <a:pPr lvl="1">
              <a:buFont typeface="Arial" panose="020B0604020202020204" pitchFamily="34" charset="0"/>
              <a:buChar char="–"/>
              <a:defRPr/>
            </a:pPr>
            <a:r>
              <a:rPr lang="en-US" dirty="0"/>
              <a:t>Excessive weight loss</a:t>
            </a:r>
          </a:p>
          <a:p>
            <a:pPr>
              <a:defRPr/>
            </a:pPr>
            <a:endParaRPr lang="en-US" b="1" dirty="0"/>
          </a:p>
          <a:p>
            <a:pPr marL="0" indent="0">
              <a:buNone/>
              <a:defRPr/>
            </a:pPr>
            <a:r>
              <a:rPr lang="en-US" sz="3400" b="1" dirty="0"/>
              <a:t>Expected frequency of </a:t>
            </a:r>
            <a:r>
              <a:rPr lang="en-US" sz="3400" b="1" i="1" dirty="0"/>
              <a:t>medically</a:t>
            </a:r>
            <a:r>
              <a:rPr lang="en-US" sz="3400" b="1" dirty="0"/>
              <a:t> indicated supplementation in healthy term newborns: 10-15%</a:t>
            </a:r>
          </a:p>
          <a:p>
            <a:pPr lvl="1">
              <a:buFont typeface="Arial" panose="020B0604020202020204" pitchFamily="34" charset="0"/>
              <a:buChar char="–"/>
              <a:defRPr/>
            </a:pPr>
            <a:endParaRPr lang="en-US" dirty="0"/>
          </a:p>
          <a:p>
            <a:pPr lvl="1">
              <a:buFont typeface="Arial" panose="020B0604020202020204" pitchFamily="34" charset="0"/>
              <a:buChar char="–"/>
              <a:defRPr/>
            </a:pPr>
            <a:endParaRPr lang="en-US" dirty="0"/>
          </a:p>
          <a:p>
            <a:pPr marL="457200" lvl="1" indent="0">
              <a:buNone/>
              <a:defRPr/>
            </a:pPr>
            <a:endParaRPr lang="en-US" dirty="0"/>
          </a:p>
        </p:txBody>
      </p:sp>
    </p:spTree>
    <p:extLst>
      <p:ext uri="{BB962C8B-B14F-4D97-AF65-F5344CB8AC3E}">
        <p14:creationId xmlns:p14="http://schemas.microsoft.com/office/powerpoint/2010/main" val="14302700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 xmlns:a16="http://schemas.microsoft.com/office/drawing/2014/main" id="{8D70B121-56F4-4848-B38B-182089D909FA}"/>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73" name="Straight Connector 72">
            <a:extLst>
              <a:ext uri="{FF2B5EF4-FFF2-40B4-BE49-F238E27FC236}">
                <a16:creationId xmlns="" xmlns:a16="http://schemas.microsoft.com/office/drawing/2014/main" id="{2D72A2C9-F3CA-4216-8BAD-FA4C970C3C4E}"/>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21857" name="Title 1"/>
          <p:cNvSpPr>
            <a:spLocks noGrp="1"/>
          </p:cNvSpPr>
          <p:nvPr>
            <p:ph type="title"/>
          </p:nvPr>
        </p:nvSpPr>
        <p:spPr>
          <a:xfrm>
            <a:off x="838200" y="963877"/>
            <a:ext cx="3494362" cy="4930246"/>
          </a:xfrm>
        </p:spPr>
        <p:txBody>
          <a:bodyPr>
            <a:normAutofit/>
          </a:bodyPr>
          <a:lstStyle/>
          <a:p>
            <a:pPr algn="r" eaLnBrk="1" hangingPunct="1"/>
            <a:r>
              <a:rPr lang="en-US" b="1" dirty="0">
                <a:solidFill>
                  <a:schemeClr val="accent1"/>
                </a:solidFill>
              </a:rPr>
              <a:t>THE DECISION TO BREASTFEED</a:t>
            </a:r>
          </a:p>
        </p:txBody>
      </p:sp>
      <p:sp>
        <p:nvSpPr>
          <p:cNvPr id="3" name="Content Placeholder 2"/>
          <p:cNvSpPr>
            <a:spLocks noGrp="1"/>
          </p:cNvSpPr>
          <p:nvPr>
            <p:ph idx="1"/>
          </p:nvPr>
        </p:nvSpPr>
        <p:spPr>
          <a:xfrm>
            <a:off x="4976031" y="963876"/>
            <a:ext cx="6377769" cy="5574083"/>
          </a:xfrm>
        </p:spPr>
        <p:txBody>
          <a:bodyPr rtlCol="0" anchor="ctr">
            <a:normAutofit/>
          </a:bodyPr>
          <a:lstStyle/>
          <a:p>
            <a:pPr marL="342900" lvl="2" indent="-342900">
              <a:defRPr/>
            </a:pPr>
            <a:r>
              <a:rPr lang="en-US" dirty="0"/>
              <a:t>78% of women decide their infant feeding plan before conception or during the first trimester</a:t>
            </a:r>
          </a:p>
          <a:p>
            <a:pPr>
              <a:defRPr/>
            </a:pPr>
            <a:r>
              <a:rPr lang="en-US" sz="2000" dirty="0"/>
              <a:t>Decision influenced by</a:t>
            </a:r>
          </a:p>
          <a:p>
            <a:pPr lvl="1">
              <a:buFont typeface="Arial" panose="020B0604020202020204" pitchFamily="34" charset="0"/>
              <a:buChar char="–"/>
              <a:defRPr/>
            </a:pPr>
            <a:r>
              <a:rPr lang="en-US" sz="2000" dirty="0"/>
              <a:t>Significant other: </a:t>
            </a:r>
          </a:p>
          <a:p>
            <a:pPr lvl="2">
              <a:defRPr/>
            </a:pPr>
            <a:r>
              <a:rPr lang="en-US" dirty="0"/>
              <a:t>71% of feeding decisions influenced by infant’s father</a:t>
            </a:r>
          </a:p>
          <a:p>
            <a:pPr lvl="1">
              <a:buFont typeface="Arial" panose="020B0604020202020204" pitchFamily="34" charset="0"/>
              <a:buChar char="–"/>
              <a:defRPr/>
            </a:pPr>
            <a:r>
              <a:rPr lang="en-US" sz="2000" dirty="0"/>
              <a:t>Family, friends</a:t>
            </a:r>
          </a:p>
          <a:p>
            <a:pPr lvl="2">
              <a:defRPr/>
            </a:pPr>
            <a:r>
              <a:rPr lang="en-US" dirty="0"/>
              <a:t>29% of feeding decisions influenced by maternal grandmother</a:t>
            </a:r>
          </a:p>
          <a:p>
            <a:pPr lvl="1">
              <a:buFont typeface="Arial" panose="020B0604020202020204" pitchFamily="34" charset="0"/>
              <a:buChar char="–"/>
              <a:defRPr/>
            </a:pPr>
            <a:r>
              <a:rPr lang="en-US" sz="2000" dirty="0"/>
              <a:t>Society</a:t>
            </a:r>
          </a:p>
          <a:p>
            <a:pPr lvl="1">
              <a:buFont typeface="Arial" panose="020B0604020202020204" pitchFamily="34" charset="0"/>
              <a:buChar char="–"/>
              <a:defRPr/>
            </a:pPr>
            <a:r>
              <a:rPr lang="en-US" sz="2000" dirty="0"/>
              <a:t>Physician recommendation</a:t>
            </a:r>
          </a:p>
          <a:p>
            <a:pPr lvl="1">
              <a:buFont typeface="Arial" panose="020B0604020202020204" pitchFamily="34" charset="0"/>
              <a:buChar char="–"/>
              <a:defRPr/>
            </a:pPr>
            <a:r>
              <a:rPr lang="en-US" sz="2000" dirty="0"/>
              <a:t>Formula marketing</a:t>
            </a:r>
          </a:p>
          <a:p>
            <a:pPr lvl="1">
              <a:buFont typeface="Arial" panose="020B0604020202020204" pitchFamily="34" charset="0"/>
              <a:buChar char="–"/>
              <a:defRPr/>
            </a:pPr>
            <a:r>
              <a:rPr lang="en-US" sz="2000" dirty="0"/>
              <a:t>Media</a:t>
            </a:r>
          </a:p>
          <a:p>
            <a:pPr lvl="1">
              <a:buFont typeface="Arial" panose="020B0604020202020204" pitchFamily="34" charset="0"/>
              <a:buChar char="–"/>
              <a:defRPr/>
            </a:pPr>
            <a:r>
              <a:rPr lang="en-US" sz="2000" dirty="0"/>
              <a:t>Work</a:t>
            </a:r>
          </a:p>
          <a:p>
            <a:pPr marL="0" indent="0">
              <a:buNone/>
              <a:defRPr/>
            </a:pPr>
            <a:endParaRPr lang="en-US" sz="2000" dirty="0"/>
          </a:p>
        </p:txBody>
      </p:sp>
    </p:spTree>
    <p:extLst>
      <p:ext uri="{BB962C8B-B14F-4D97-AF65-F5344CB8AC3E}">
        <p14:creationId xmlns:p14="http://schemas.microsoft.com/office/powerpoint/2010/main" val="37669478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 xmlns:a16="http://schemas.microsoft.com/office/drawing/2014/main" id="{5E39A796-BE83-48B1-B33F-35C4A32AAB57}"/>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639056"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Rounded Rectangle 9">
            <a:extLst>
              <a:ext uri="{FF2B5EF4-FFF2-40B4-BE49-F238E27FC236}">
                <a16:creationId xmlns="" xmlns:a16="http://schemas.microsoft.com/office/drawing/2014/main" id="{72F84B47-E267-4194-8194-831DB7B5547F}"/>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5123688" y="484632"/>
            <a:ext cx="6584098"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3907" name="Picture 2" descr="H:\Breast feeding 001.jpg"/>
          <p:cNvPicPr>
            <a:picLocks noChangeAspect="1" noChangeArrowheads="1"/>
          </p:cNvPicPr>
          <p:nvPr/>
        </p:nvPicPr>
        <p:blipFill>
          <a:blip r:embed="rId3"/>
          <a:srcRect/>
          <a:stretch>
            <a:fillRect/>
          </a:stretch>
        </p:blipFill>
        <p:spPr bwMode="auto">
          <a:xfrm>
            <a:off x="5113241" y="956821"/>
            <a:ext cx="6584098" cy="4806391"/>
          </a:xfrm>
          <a:prstGeom prst="rect">
            <a:avLst/>
          </a:prstGeom>
          <a:noFill/>
          <a:effectLst/>
        </p:spPr>
      </p:pic>
      <p:sp>
        <p:nvSpPr>
          <p:cNvPr id="4" name="Title 3"/>
          <p:cNvSpPr>
            <a:spLocks noGrp="1"/>
          </p:cNvSpPr>
          <p:nvPr>
            <p:ph type="title"/>
          </p:nvPr>
        </p:nvSpPr>
        <p:spPr>
          <a:xfrm>
            <a:off x="648929" y="629266"/>
            <a:ext cx="3505495" cy="1622321"/>
          </a:xfrm>
        </p:spPr>
        <p:txBody>
          <a:bodyPr vert="horz" lIns="91440" tIns="45720" rIns="91440" bIns="45720" rtlCol="0" anchor="ctr">
            <a:normAutofit/>
          </a:bodyPr>
          <a:lstStyle/>
          <a:p>
            <a:pPr>
              <a:defRPr/>
            </a:pPr>
            <a:r>
              <a:rPr lang="en-US" sz="3700" b="1" kern="1200" dirty="0">
                <a:solidFill>
                  <a:schemeClr val="tx1"/>
                </a:solidFill>
                <a:latin typeface="+mj-lt"/>
                <a:ea typeface="+mj-ea"/>
                <a:cs typeface="+mj-cs"/>
              </a:rPr>
              <a:t>INFLUENCES ON THE DECISION TO BREASTFEED</a:t>
            </a:r>
          </a:p>
        </p:txBody>
      </p:sp>
      <p:sp>
        <p:nvSpPr>
          <p:cNvPr id="123906" name="Content Placeholder 2"/>
          <p:cNvSpPr>
            <a:spLocks noGrp="1"/>
          </p:cNvSpPr>
          <p:nvPr>
            <p:ph idx="4294967295"/>
          </p:nvPr>
        </p:nvSpPr>
        <p:spPr>
          <a:xfrm>
            <a:off x="648931" y="2438400"/>
            <a:ext cx="3505494" cy="3785419"/>
          </a:xfrm>
        </p:spPr>
        <p:txBody>
          <a:bodyPr vert="horz" lIns="91440" tIns="45720" rIns="91440" bIns="45720" rtlCol="0">
            <a:normAutofit/>
          </a:bodyPr>
          <a:lstStyle/>
          <a:p>
            <a:pPr marL="457200" lvl="1"/>
            <a:endParaRPr lang="en-US" sz="2000" dirty="0"/>
          </a:p>
          <a:p>
            <a:pPr marL="0"/>
            <a:endParaRPr lang="en-US" sz="2000" dirty="0"/>
          </a:p>
        </p:txBody>
      </p:sp>
    </p:spTree>
    <p:extLst>
      <p:ext uri="{BB962C8B-B14F-4D97-AF65-F5344CB8AC3E}">
        <p14:creationId xmlns:p14="http://schemas.microsoft.com/office/powerpoint/2010/main" val="15024845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 xmlns:a16="http://schemas.microsoft.com/office/drawing/2014/main" id="{8D70B121-56F4-4848-B38B-182089D909FA}"/>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0" name="Straight Connector 9">
            <a:extLst>
              <a:ext uri="{FF2B5EF4-FFF2-40B4-BE49-F238E27FC236}">
                <a16:creationId xmlns="" xmlns:a16="http://schemas.microsoft.com/office/drawing/2014/main" id="{2D72A2C9-F3CA-4216-8BAD-FA4C970C3C4E}"/>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95929" y="963877"/>
            <a:ext cx="4001675" cy="4930246"/>
          </a:xfrm>
        </p:spPr>
        <p:txBody>
          <a:bodyPr rtlCol="0">
            <a:normAutofit/>
          </a:bodyPr>
          <a:lstStyle/>
          <a:p>
            <a:pPr algn="r">
              <a:defRPr/>
            </a:pPr>
            <a:r>
              <a:rPr lang="en-US" sz="3700" b="1" dirty="0">
                <a:solidFill>
                  <a:schemeClr val="accent1"/>
                </a:solidFill>
              </a:rPr>
              <a:t>WHEN IS BREASTFEEDING CONTRAINDICATED?</a:t>
            </a:r>
          </a:p>
        </p:txBody>
      </p:sp>
      <p:sp>
        <p:nvSpPr>
          <p:cNvPr id="3" name="Content Placeholder 2"/>
          <p:cNvSpPr>
            <a:spLocks noGrp="1"/>
          </p:cNvSpPr>
          <p:nvPr>
            <p:ph idx="1"/>
          </p:nvPr>
        </p:nvSpPr>
        <p:spPr>
          <a:xfrm>
            <a:off x="4732274" y="480767"/>
            <a:ext cx="6956957" cy="5740924"/>
          </a:xfrm>
        </p:spPr>
        <p:txBody>
          <a:bodyPr rtlCol="0" anchor="ctr">
            <a:normAutofit/>
          </a:bodyPr>
          <a:lstStyle/>
          <a:p>
            <a:pPr>
              <a:defRPr/>
            </a:pPr>
            <a:r>
              <a:rPr lang="en-US" sz="2200" b="1" dirty="0"/>
              <a:t>Maternal Conditions</a:t>
            </a:r>
            <a:endParaRPr lang="en-US" sz="2200" dirty="0"/>
          </a:p>
          <a:p>
            <a:pPr lvl="1">
              <a:buFont typeface="Arial" panose="020B0604020202020204" pitchFamily="34" charset="0"/>
              <a:buChar char="–"/>
              <a:defRPr/>
            </a:pPr>
            <a:r>
              <a:rPr lang="en-US" sz="2200" dirty="0"/>
              <a:t>Maternal HIV infection (when formula available and safe)</a:t>
            </a:r>
          </a:p>
          <a:p>
            <a:pPr lvl="1">
              <a:buFont typeface="Arial" panose="020B0604020202020204" pitchFamily="34" charset="0"/>
              <a:buChar char="–"/>
              <a:defRPr/>
            </a:pPr>
            <a:r>
              <a:rPr lang="en-US" sz="2200" dirty="0"/>
              <a:t>Maternal Human t-lymphotrophic virus (HTLV) type I or II infection</a:t>
            </a:r>
          </a:p>
          <a:p>
            <a:pPr lvl="1">
              <a:buFont typeface="Arial" panose="020B0604020202020204" pitchFamily="34" charset="0"/>
              <a:buChar char="–"/>
              <a:defRPr/>
            </a:pPr>
            <a:r>
              <a:rPr lang="en-US" sz="2200" dirty="0"/>
              <a:t>Substance abuse (not in treatment program)</a:t>
            </a:r>
          </a:p>
          <a:p>
            <a:pPr lvl="1">
              <a:buFont typeface="Arial" panose="020B0604020202020204" pitchFamily="34" charset="0"/>
              <a:buChar char="–"/>
              <a:defRPr/>
            </a:pPr>
            <a:r>
              <a:rPr lang="en-US" sz="2200" dirty="0"/>
              <a:t>Alcohol abuse</a:t>
            </a:r>
          </a:p>
          <a:p>
            <a:pPr lvl="1">
              <a:buFont typeface="Arial" panose="020B0604020202020204" pitchFamily="34" charset="0"/>
              <a:buChar char="–"/>
              <a:defRPr/>
            </a:pPr>
            <a:r>
              <a:rPr lang="en-US" sz="2200" dirty="0"/>
              <a:t>Current maternal radiation therapy</a:t>
            </a:r>
          </a:p>
          <a:p>
            <a:pPr lvl="1">
              <a:buFont typeface="Arial" panose="020B0604020202020204" pitchFamily="34" charset="0"/>
              <a:buChar char="–"/>
              <a:defRPr/>
            </a:pPr>
            <a:r>
              <a:rPr lang="en-US" sz="2200" dirty="0"/>
              <a:t>Active, untreated TB (mother should pump)</a:t>
            </a:r>
          </a:p>
          <a:p>
            <a:pPr lvl="1">
              <a:buFont typeface="Arial" panose="020B0604020202020204" pitchFamily="34" charset="0"/>
              <a:buChar char="–"/>
              <a:defRPr/>
            </a:pPr>
            <a:r>
              <a:rPr lang="en-US" sz="2200" dirty="0"/>
              <a:t>Active, untreated varicella (mother should pump)</a:t>
            </a:r>
          </a:p>
          <a:p>
            <a:pPr lvl="1">
              <a:buFont typeface="Arial" panose="020B0604020202020204" pitchFamily="34" charset="0"/>
              <a:buChar char="–"/>
              <a:defRPr/>
            </a:pPr>
            <a:r>
              <a:rPr lang="en-US" sz="2200" dirty="0"/>
              <a:t>Active HSV with breast lesions (mother should pump)</a:t>
            </a:r>
          </a:p>
          <a:p>
            <a:pPr lvl="1">
              <a:buFont typeface="Arial" panose="020B0604020202020204" pitchFamily="34" charset="0"/>
              <a:buChar char="–"/>
              <a:defRPr/>
            </a:pPr>
            <a:r>
              <a:rPr lang="en-US" sz="2200" dirty="0"/>
              <a:t>Maternal medications (</a:t>
            </a:r>
            <a:r>
              <a:rPr lang="en-US" sz="2200" b="1" i="1" dirty="0"/>
              <a:t>very few</a:t>
            </a:r>
            <a:r>
              <a:rPr lang="en-US" sz="2200" dirty="0"/>
              <a:t>)</a:t>
            </a:r>
          </a:p>
        </p:txBody>
      </p:sp>
    </p:spTree>
    <p:extLst>
      <p:ext uri="{BB962C8B-B14F-4D97-AF65-F5344CB8AC3E}">
        <p14:creationId xmlns:p14="http://schemas.microsoft.com/office/powerpoint/2010/main" val="4405321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 xmlns:a16="http://schemas.microsoft.com/office/drawing/2014/main" id="{8D70B121-56F4-4848-B38B-182089D909FA}"/>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73" name="Straight Connector 72">
            <a:extLst>
              <a:ext uri="{FF2B5EF4-FFF2-40B4-BE49-F238E27FC236}">
                <a16:creationId xmlns="" xmlns:a16="http://schemas.microsoft.com/office/drawing/2014/main" id="{2D72A2C9-F3CA-4216-8BAD-FA4C970C3C4E}"/>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28919" y="963877"/>
            <a:ext cx="4030463" cy="4930246"/>
          </a:xfrm>
        </p:spPr>
        <p:txBody>
          <a:bodyPr rtlCol="0">
            <a:normAutofit/>
          </a:bodyPr>
          <a:lstStyle/>
          <a:p>
            <a:pPr algn="r">
              <a:defRPr/>
            </a:pPr>
            <a:r>
              <a:rPr lang="en-US" sz="3700" b="1" dirty="0">
                <a:solidFill>
                  <a:schemeClr val="accent1"/>
                </a:solidFill>
              </a:rPr>
              <a:t>WHEN IS BREASTFEEDING CONTRAINDICATED?</a:t>
            </a:r>
            <a:endParaRPr lang="en-US" sz="3700" dirty="0">
              <a:solidFill>
                <a:schemeClr val="accent1"/>
              </a:solidFill>
            </a:endParaRPr>
          </a:p>
        </p:txBody>
      </p:sp>
      <p:sp>
        <p:nvSpPr>
          <p:cNvPr id="117762" name="Content Placeholder 2"/>
          <p:cNvSpPr>
            <a:spLocks noGrp="1"/>
          </p:cNvSpPr>
          <p:nvPr>
            <p:ph idx="1"/>
          </p:nvPr>
        </p:nvSpPr>
        <p:spPr>
          <a:xfrm>
            <a:off x="4849211" y="963877"/>
            <a:ext cx="6504589" cy="4930246"/>
          </a:xfrm>
        </p:spPr>
        <p:txBody>
          <a:bodyPr anchor="ctr">
            <a:normAutofit/>
          </a:bodyPr>
          <a:lstStyle/>
          <a:p>
            <a:pPr eaLnBrk="1" hangingPunct="1"/>
            <a:r>
              <a:rPr lang="en-US" sz="2400" b="1" dirty="0"/>
              <a:t>Infant conditions</a:t>
            </a:r>
          </a:p>
          <a:p>
            <a:pPr lvl="1" eaLnBrk="1" hangingPunct="1"/>
            <a:r>
              <a:rPr lang="en-US" dirty="0"/>
              <a:t>Inborn errors of metabolism</a:t>
            </a:r>
          </a:p>
          <a:p>
            <a:pPr lvl="2" eaLnBrk="1" hangingPunct="1"/>
            <a:r>
              <a:rPr lang="en-US" sz="2400" dirty="0"/>
              <a:t>Galactosemia</a:t>
            </a:r>
          </a:p>
          <a:p>
            <a:pPr lvl="2" eaLnBrk="1" hangingPunct="1"/>
            <a:r>
              <a:rPr lang="en-US" sz="2400" dirty="0"/>
              <a:t>Maple syrup urine disease</a:t>
            </a:r>
          </a:p>
          <a:p>
            <a:pPr lvl="2" eaLnBrk="1" hangingPunct="1"/>
            <a:r>
              <a:rPr lang="en-US" sz="2400" dirty="0"/>
              <a:t>PKU (some BF may be possible)</a:t>
            </a:r>
          </a:p>
        </p:txBody>
      </p:sp>
    </p:spTree>
    <p:extLst>
      <p:ext uri="{BB962C8B-B14F-4D97-AF65-F5344CB8AC3E}">
        <p14:creationId xmlns:p14="http://schemas.microsoft.com/office/powerpoint/2010/main" val="42601779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 xmlns:a16="http://schemas.microsoft.com/office/drawing/2014/main" id="{8D70B121-56F4-4848-B38B-182089D909FA}"/>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73" name="Straight Connector 72">
            <a:extLst>
              <a:ext uri="{FF2B5EF4-FFF2-40B4-BE49-F238E27FC236}">
                <a16:creationId xmlns="" xmlns:a16="http://schemas.microsoft.com/office/drawing/2014/main" id="{2D72A2C9-F3CA-4216-8BAD-FA4C970C3C4E}"/>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00641" y="963877"/>
            <a:ext cx="4074168" cy="4930246"/>
          </a:xfrm>
        </p:spPr>
        <p:txBody>
          <a:bodyPr rtlCol="0">
            <a:normAutofit/>
          </a:bodyPr>
          <a:lstStyle/>
          <a:p>
            <a:pPr algn="r">
              <a:defRPr/>
            </a:pPr>
            <a:r>
              <a:rPr lang="en-US" sz="3700" b="1" dirty="0">
                <a:solidFill>
                  <a:schemeClr val="accent1"/>
                </a:solidFill>
              </a:rPr>
              <a:t>WHEN IS BREASTFEEDING </a:t>
            </a:r>
            <a:r>
              <a:rPr lang="en-US" sz="3700" b="1" u="sng" dirty="0">
                <a:solidFill>
                  <a:schemeClr val="accent1"/>
                </a:solidFill>
              </a:rPr>
              <a:t>NOT</a:t>
            </a:r>
            <a:r>
              <a:rPr lang="en-US" sz="3700" b="1" dirty="0">
                <a:solidFill>
                  <a:schemeClr val="accent1"/>
                </a:solidFill>
              </a:rPr>
              <a:t> CONTRAINDICATED?</a:t>
            </a:r>
          </a:p>
        </p:txBody>
      </p:sp>
      <p:sp>
        <p:nvSpPr>
          <p:cNvPr id="119810" name="Content Placeholder 2"/>
          <p:cNvSpPr>
            <a:spLocks noGrp="1"/>
          </p:cNvSpPr>
          <p:nvPr>
            <p:ph idx="1"/>
          </p:nvPr>
        </p:nvSpPr>
        <p:spPr>
          <a:xfrm>
            <a:off x="4762274" y="867266"/>
            <a:ext cx="6928694" cy="5623089"/>
          </a:xfrm>
        </p:spPr>
        <p:txBody>
          <a:bodyPr anchor="ctr">
            <a:normAutofit/>
          </a:bodyPr>
          <a:lstStyle/>
          <a:p>
            <a:pPr eaLnBrk="1" hangingPunct="1"/>
            <a:r>
              <a:rPr lang="en-US" sz="2400" dirty="0"/>
              <a:t>Maternal Hepatitis A, B, C</a:t>
            </a:r>
          </a:p>
          <a:p>
            <a:pPr eaLnBrk="1" hangingPunct="1"/>
            <a:r>
              <a:rPr lang="en-US" sz="2400" dirty="0"/>
              <a:t>Maternal methadone/Subutex/Suboxone use as part of a treatment program</a:t>
            </a:r>
          </a:p>
          <a:p>
            <a:pPr eaLnBrk="1" hangingPunct="1"/>
            <a:r>
              <a:rPr lang="en-US" sz="2400" dirty="0"/>
              <a:t>Most maternal illnesses (colds, flu)</a:t>
            </a:r>
          </a:p>
          <a:p>
            <a:pPr lvl="1" eaLnBrk="1" hangingPunct="1"/>
            <a:r>
              <a:rPr lang="en-US" dirty="0"/>
              <a:t>Babies benefit from immune response/protection mother is generating</a:t>
            </a:r>
          </a:p>
          <a:p>
            <a:pPr eaLnBrk="1" hangingPunct="1"/>
            <a:r>
              <a:rPr lang="en-US" sz="2400" dirty="0"/>
              <a:t>After oral radiologic contrast; check with reliable source for BF compatibility</a:t>
            </a:r>
          </a:p>
          <a:p>
            <a:pPr eaLnBrk="1" hangingPunct="1"/>
            <a:endParaRPr lang="en-US" sz="2400" dirty="0"/>
          </a:p>
        </p:txBody>
      </p:sp>
    </p:spTree>
    <p:extLst>
      <p:ext uri="{BB962C8B-B14F-4D97-AF65-F5344CB8AC3E}">
        <p14:creationId xmlns:p14="http://schemas.microsoft.com/office/powerpoint/2010/main" val="17645568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9" name="Rectangle 73">
            <a:extLst>
              <a:ext uri="{FF2B5EF4-FFF2-40B4-BE49-F238E27FC236}">
                <a16:creationId xmlns="" xmlns:a16="http://schemas.microsoft.com/office/drawing/2014/main" id="{E4B7C1DD-857C-4D03-AAB3-C5C95BD51A8F}"/>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ltGray">
          <a:xfrm>
            <a:off x="336883" y="321176"/>
            <a:ext cx="7500831" cy="5896743"/>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3556" name="Picture 2" descr="G:\BFB grant\formula discharge packs.jpg"/>
          <p:cNvPicPr>
            <a:picLocks noChangeAspect="1" noChangeArrowheads="1"/>
          </p:cNvPicPr>
          <p:nvPr/>
        </p:nvPicPr>
        <p:blipFill>
          <a:blip r:embed="rId3"/>
          <a:srcRect/>
          <a:stretch>
            <a:fillRect/>
          </a:stretch>
        </p:blipFill>
        <p:spPr bwMode="auto">
          <a:xfrm>
            <a:off x="8969603" y="4139662"/>
            <a:ext cx="2040903" cy="2271474"/>
          </a:xfrm>
          <a:prstGeom prst="rect">
            <a:avLst/>
          </a:prstGeom>
          <a:noFill/>
        </p:spPr>
      </p:pic>
      <p:pic>
        <p:nvPicPr>
          <p:cNvPr id="23555" name="Picture 4" descr="E:\BFB grant\nursery filled with babies.jpg"/>
          <p:cNvPicPr>
            <a:picLocks noChangeAspect="1" noChangeArrowheads="1"/>
          </p:cNvPicPr>
          <p:nvPr/>
        </p:nvPicPr>
        <p:blipFill>
          <a:blip r:embed="rId4"/>
          <a:srcRect/>
          <a:stretch>
            <a:fillRect/>
          </a:stretch>
        </p:blipFill>
        <p:spPr bwMode="auto">
          <a:xfrm>
            <a:off x="8785105" y="2386895"/>
            <a:ext cx="2431623" cy="1743428"/>
          </a:xfrm>
          <a:prstGeom prst="rect">
            <a:avLst/>
          </a:prstGeom>
          <a:noFill/>
        </p:spPr>
      </p:pic>
      <p:sp>
        <p:nvSpPr>
          <p:cNvPr id="2" name="Title 1"/>
          <p:cNvSpPr>
            <a:spLocks noGrp="1"/>
          </p:cNvSpPr>
          <p:nvPr>
            <p:ph type="title"/>
          </p:nvPr>
        </p:nvSpPr>
        <p:spPr>
          <a:xfrm>
            <a:off x="821516" y="640263"/>
            <a:ext cx="6713140" cy="1344975"/>
          </a:xfrm>
        </p:spPr>
        <p:txBody>
          <a:bodyPr rtlCol="0">
            <a:normAutofit/>
          </a:bodyPr>
          <a:lstStyle/>
          <a:p>
            <a:pPr>
              <a:defRPr/>
            </a:pPr>
            <a:r>
              <a:rPr lang="en-US" sz="4000" b="1" dirty="0"/>
              <a:t>DECLINING BREASTFEEDING RATES IN THE 1900s</a:t>
            </a:r>
          </a:p>
        </p:txBody>
      </p:sp>
      <p:sp>
        <p:nvSpPr>
          <p:cNvPr id="23554" name="Content Placeholder 2"/>
          <p:cNvSpPr>
            <a:spLocks noGrp="1"/>
          </p:cNvSpPr>
          <p:nvPr>
            <p:ph idx="1"/>
          </p:nvPr>
        </p:nvSpPr>
        <p:spPr>
          <a:xfrm>
            <a:off x="821514" y="2121762"/>
            <a:ext cx="6723145" cy="3626917"/>
          </a:xfrm>
        </p:spPr>
        <p:txBody>
          <a:bodyPr>
            <a:normAutofit fontScale="92500" lnSpcReduction="10000"/>
          </a:bodyPr>
          <a:lstStyle/>
          <a:p>
            <a:pPr marL="0" indent="0">
              <a:buNone/>
            </a:pPr>
            <a:r>
              <a:rPr lang="en-US" sz="2400" dirty="0"/>
              <a:t>Influenced by multiple factors</a:t>
            </a:r>
          </a:p>
          <a:p>
            <a:pPr lvl="1"/>
            <a:r>
              <a:rPr lang="en-US" sz="2200" dirty="0"/>
              <a:t>Societal</a:t>
            </a:r>
          </a:p>
          <a:p>
            <a:pPr lvl="1"/>
            <a:r>
              <a:rPr lang="en-US" sz="2200" dirty="0"/>
              <a:t>Economic</a:t>
            </a:r>
          </a:p>
          <a:p>
            <a:pPr lvl="1"/>
            <a:r>
              <a:rPr lang="en-US" sz="2200" dirty="0"/>
              <a:t>Marketing practices by formula companies initially targeted</a:t>
            </a:r>
          </a:p>
          <a:p>
            <a:pPr lvl="2"/>
            <a:r>
              <a:rPr lang="en-US" dirty="0"/>
              <a:t>Hospitals</a:t>
            </a:r>
          </a:p>
          <a:p>
            <a:pPr lvl="2"/>
            <a:r>
              <a:rPr lang="en-US" dirty="0"/>
              <a:t>Physicians</a:t>
            </a:r>
          </a:p>
          <a:p>
            <a:pPr lvl="2"/>
            <a:r>
              <a:rPr lang="en-US" dirty="0"/>
              <a:t>Nurses </a:t>
            </a:r>
          </a:p>
          <a:p>
            <a:pPr marL="914400" lvl="2" indent="0">
              <a:buNone/>
            </a:pPr>
            <a:endParaRPr lang="en-US" dirty="0"/>
          </a:p>
          <a:p>
            <a:pPr marL="0" indent="0">
              <a:buNone/>
            </a:pPr>
            <a:r>
              <a:rPr lang="en-US" sz="3000" dirty="0"/>
              <a:t>Formula seen as equivalent nutrition to breast milk instead of emergency feeding</a:t>
            </a:r>
          </a:p>
          <a:p>
            <a:pPr lvl="1"/>
            <a:endParaRPr lang="en-US" dirty="0"/>
          </a:p>
        </p:txBody>
      </p:sp>
      <p:pic>
        <p:nvPicPr>
          <p:cNvPr id="8" name="Picture 7">
            <a:extLst>
              <a:ext uri="{FF2B5EF4-FFF2-40B4-BE49-F238E27FC236}">
                <a16:creationId xmlns="" xmlns:a16="http://schemas.microsoft.com/office/drawing/2014/main" id="{3C114EA5-0CBD-41D1-AB69-B7388D0612B3}"/>
              </a:ext>
            </a:extLst>
          </p:cNvPr>
          <p:cNvPicPr>
            <a:picLocks noChangeAspect="1"/>
          </p:cNvPicPr>
          <p:nvPr/>
        </p:nvPicPr>
        <p:blipFill>
          <a:blip r:embed="rId5"/>
          <a:stretch>
            <a:fillRect/>
          </a:stretch>
        </p:blipFill>
        <p:spPr>
          <a:xfrm>
            <a:off x="8683599" y="134471"/>
            <a:ext cx="2612912" cy="2243085"/>
          </a:xfrm>
          <a:prstGeom prst="rect">
            <a:avLst/>
          </a:prstGeom>
        </p:spPr>
      </p:pic>
    </p:spTree>
    <p:extLst>
      <p:ext uri="{BB962C8B-B14F-4D97-AF65-F5344CB8AC3E}">
        <p14:creationId xmlns:p14="http://schemas.microsoft.com/office/powerpoint/2010/main" val="22414416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7284" name="Picture 7" descr="Image result for international code of marketing of breastmilk substitutes"/>
          <p:cNvPicPr>
            <a:picLocks noChangeAspect="1" noChangeArrowheads="1"/>
          </p:cNvPicPr>
          <p:nvPr/>
        </p:nvPicPr>
        <p:blipFill rotWithShape="1">
          <a:blip r:embed="rId3"/>
          <a:srcRect l="6106" r="4941" b="-1"/>
          <a:stretch/>
        </p:blipFill>
        <p:spPr bwMode="auto">
          <a:xfrm>
            <a:off x="6279730" y="1698314"/>
            <a:ext cx="5074070" cy="4478648"/>
          </a:xfrm>
          <a:prstGeom prst="rect">
            <a:avLst/>
          </a:prstGeom>
          <a:noFill/>
        </p:spPr>
      </p:pic>
      <p:sp>
        <p:nvSpPr>
          <p:cNvPr id="2" name="Content Placeholder 2"/>
          <p:cNvSpPr>
            <a:spLocks/>
          </p:cNvSpPr>
          <p:nvPr/>
        </p:nvSpPr>
        <p:spPr bwMode="auto">
          <a:xfrm>
            <a:off x="1981200" y="1600201"/>
            <a:ext cx="8229600" cy="4525963"/>
          </a:xfrm>
          <a:prstGeom prst="rect">
            <a:avLst/>
          </a:prstGeom>
          <a:noFill/>
          <a:ln w="9525">
            <a:noFill/>
            <a:miter lim="800000"/>
            <a:headEnd/>
            <a:tailEnd/>
          </a:ln>
        </p:spPr>
        <p:txBody>
          <a:bodyPr/>
          <a:lstStyle/>
          <a:p>
            <a:pPr marL="342900" indent="-342900">
              <a:spcBef>
                <a:spcPct val="20000"/>
              </a:spcBef>
              <a:buFont typeface="Arial" panose="020B0604020202020204" pitchFamily="34" charset="0"/>
              <a:buChar char="•"/>
              <a:defRPr/>
            </a:pPr>
            <a:endParaRPr lang="en-US" sz="3200" dirty="0"/>
          </a:p>
          <a:p>
            <a:pPr marL="342900" indent="-342900">
              <a:spcBef>
                <a:spcPct val="20000"/>
              </a:spcBef>
              <a:buFont typeface="Arial" panose="020B0604020202020204" pitchFamily="34" charset="0"/>
              <a:buChar char="•"/>
              <a:defRPr/>
            </a:pPr>
            <a:endParaRPr lang="en-US" sz="3200" dirty="0"/>
          </a:p>
          <a:p>
            <a:pPr marL="342900" indent="-342900">
              <a:spcBef>
                <a:spcPct val="20000"/>
              </a:spcBef>
              <a:buFont typeface="Arial" panose="020B0604020202020204" pitchFamily="34" charset="0"/>
              <a:buChar char="•"/>
              <a:defRPr/>
            </a:pPr>
            <a:endParaRPr lang="en-US" sz="3200" dirty="0"/>
          </a:p>
          <a:p>
            <a:pPr marL="342900" indent="-342900">
              <a:spcBef>
                <a:spcPct val="20000"/>
              </a:spcBef>
              <a:buFont typeface="Arial" panose="020B0604020202020204" pitchFamily="34" charset="0"/>
              <a:buChar char="•"/>
              <a:defRPr/>
            </a:pPr>
            <a:endParaRPr lang="en-US" sz="3200" dirty="0"/>
          </a:p>
          <a:p>
            <a:pPr marL="342900" indent="-342900">
              <a:spcBef>
                <a:spcPct val="20000"/>
              </a:spcBef>
              <a:buFont typeface="Arial" panose="020B0604020202020204" pitchFamily="34" charset="0"/>
              <a:buChar char="•"/>
              <a:defRPr/>
            </a:pPr>
            <a:endParaRPr lang="en-US" sz="3200" dirty="0"/>
          </a:p>
          <a:p>
            <a:pPr marL="342900" indent="-342900">
              <a:spcBef>
                <a:spcPct val="20000"/>
              </a:spcBef>
              <a:buFont typeface="Arial" panose="020B0604020202020204" pitchFamily="34" charset="0"/>
              <a:buChar char="•"/>
              <a:defRPr/>
            </a:pPr>
            <a:endParaRPr lang="en-US" sz="3200" dirty="0"/>
          </a:p>
          <a:p>
            <a:pPr marL="342900" indent="-342900">
              <a:spcBef>
                <a:spcPct val="20000"/>
              </a:spcBef>
              <a:buFont typeface="Arial" panose="020B0604020202020204" pitchFamily="34" charset="0"/>
              <a:buChar char="•"/>
              <a:defRPr/>
            </a:pPr>
            <a:endParaRPr lang="en-US" sz="3200" dirty="0"/>
          </a:p>
          <a:p>
            <a:pPr marL="342900" indent="-342900">
              <a:spcBef>
                <a:spcPct val="20000"/>
              </a:spcBef>
              <a:buFont typeface="Arial" panose="020B0604020202020204" pitchFamily="34" charset="0"/>
              <a:buChar char="•"/>
              <a:defRPr/>
            </a:pPr>
            <a:endParaRPr lang="en-US" sz="3200" dirty="0"/>
          </a:p>
          <a:p>
            <a:pPr>
              <a:spcBef>
                <a:spcPct val="20000"/>
              </a:spcBef>
              <a:defRPr/>
            </a:pPr>
            <a:endParaRPr lang="en-US" sz="3200" dirty="0"/>
          </a:p>
        </p:txBody>
      </p:sp>
      <p:sp>
        <p:nvSpPr>
          <p:cNvPr id="97281" name="Title 1"/>
          <p:cNvSpPr>
            <a:spLocks noGrp="1"/>
          </p:cNvSpPr>
          <p:nvPr>
            <p:ph type="title"/>
          </p:nvPr>
        </p:nvSpPr>
        <p:spPr>
          <a:xfrm>
            <a:off x="838200" y="365125"/>
            <a:ext cx="10515600" cy="1325563"/>
          </a:xfrm>
        </p:spPr>
        <p:txBody>
          <a:bodyPr>
            <a:normAutofit/>
          </a:bodyPr>
          <a:lstStyle/>
          <a:p>
            <a:pPr eaLnBrk="1" hangingPunct="1"/>
            <a:r>
              <a:rPr lang="en-US" b="1" dirty="0"/>
              <a:t>The Code</a:t>
            </a:r>
          </a:p>
        </p:txBody>
      </p:sp>
      <p:sp>
        <p:nvSpPr>
          <p:cNvPr id="3" name="Content Placeholder 2"/>
          <p:cNvSpPr>
            <a:spLocks noGrp="1"/>
          </p:cNvSpPr>
          <p:nvPr>
            <p:ph idx="1"/>
          </p:nvPr>
        </p:nvSpPr>
        <p:spPr>
          <a:xfrm>
            <a:off x="838200" y="1641966"/>
            <a:ext cx="5015484" cy="4442431"/>
          </a:xfrm>
        </p:spPr>
        <p:txBody>
          <a:bodyPr rtlCol="0">
            <a:normAutofit/>
          </a:bodyPr>
          <a:lstStyle/>
          <a:p>
            <a:pPr>
              <a:defRPr/>
            </a:pPr>
            <a:r>
              <a:rPr lang="en-US" sz="2400" b="1" dirty="0"/>
              <a:t>1970s</a:t>
            </a:r>
          </a:p>
          <a:p>
            <a:pPr lvl="1">
              <a:defRPr/>
            </a:pPr>
            <a:r>
              <a:rPr lang="en-US" sz="2200" dirty="0"/>
              <a:t>Birth rates in industrialized nations tapering off </a:t>
            </a:r>
          </a:p>
          <a:p>
            <a:pPr lvl="1">
              <a:defRPr/>
            </a:pPr>
            <a:r>
              <a:rPr lang="en-US" sz="2200" dirty="0"/>
              <a:t>Formula companies shift advertising and product promotion to 3</a:t>
            </a:r>
            <a:r>
              <a:rPr lang="en-US" sz="2200" baseline="30000" dirty="0"/>
              <a:t>rd</a:t>
            </a:r>
            <a:r>
              <a:rPr lang="en-US" sz="2200" dirty="0"/>
              <a:t> world countries (Nestle) leading to dramatic increases in infant mortality rates</a:t>
            </a:r>
            <a:r>
              <a:rPr lang="en-US" sz="2600" dirty="0"/>
              <a:t> </a:t>
            </a:r>
          </a:p>
          <a:p>
            <a:pPr marL="457200" lvl="1" indent="0">
              <a:buNone/>
              <a:defRPr/>
            </a:pPr>
            <a:endParaRPr lang="en-US" sz="2200" dirty="0"/>
          </a:p>
          <a:p>
            <a:pPr>
              <a:defRPr/>
            </a:pPr>
            <a:r>
              <a:rPr lang="en-US" sz="2400" b="1" dirty="0"/>
              <a:t>1981 – WHO/UNICEF  respond</a:t>
            </a:r>
            <a:endParaRPr lang="en-US" sz="2400" dirty="0"/>
          </a:p>
          <a:p>
            <a:pPr>
              <a:defRPr/>
            </a:pPr>
            <a:endParaRPr lang="en-US" sz="2000" dirty="0"/>
          </a:p>
          <a:p>
            <a:pPr>
              <a:defRPr/>
            </a:pPr>
            <a:endParaRPr lang="en-US" sz="2000" dirty="0"/>
          </a:p>
          <a:p>
            <a:pPr>
              <a:defRPr/>
            </a:pPr>
            <a:endParaRPr lang="en-US" sz="2000" dirty="0"/>
          </a:p>
          <a:p>
            <a:pPr>
              <a:defRPr/>
            </a:pPr>
            <a:endParaRPr lang="en-US" sz="2000" dirty="0"/>
          </a:p>
          <a:p>
            <a:pPr>
              <a:defRPr/>
            </a:pPr>
            <a:endParaRPr lang="en-US" sz="2000" dirty="0"/>
          </a:p>
          <a:p>
            <a:pPr>
              <a:defRPr/>
            </a:pPr>
            <a:endParaRPr lang="en-US" sz="2000" dirty="0"/>
          </a:p>
          <a:p>
            <a:pPr>
              <a:defRPr/>
            </a:pPr>
            <a:endParaRPr lang="en-US" sz="2000" dirty="0"/>
          </a:p>
          <a:p>
            <a:pPr marL="0" indent="0">
              <a:buNone/>
              <a:defRPr/>
            </a:pPr>
            <a:endParaRPr lang="en-US" sz="2000" dirty="0"/>
          </a:p>
        </p:txBody>
      </p:sp>
    </p:spTree>
    <p:extLst>
      <p:ext uri="{BB962C8B-B14F-4D97-AF65-F5344CB8AC3E}">
        <p14:creationId xmlns:p14="http://schemas.microsoft.com/office/powerpoint/2010/main" val="25324002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 xmlns:a16="http://schemas.microsoft.com/office/drawing/2014/main" id="{8D70B121-56F4-4848-B38B-182089D909FA}"/>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0" name="Straight Connector 9">
            <a:extLst>
              <a:ext uri="{FF2B5EF4-FFF2-40B4-BE49-F238E27FC236}">
                <a16:creationId xmlns="" xmlns:a16="http://schemas.microsoft.com/office/drawing/2014/main" id="{2D72A2C9-F3CA-4216-8BAD-FA4C970C3C4E}"/>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38200" y="963877"/>
            <a:ext cx="3494362" cy="4930246"/>
          </a:xfrm>
        </p:spPr>
        <p:txBody>
          <a:bodyPr rtlCol="0">
            <a:normAutofit/>
          </a:bodyPr>
          <a:lstStyle/>
          <a:p>
            <a:pPr algn="r">
              <a:defRPr/>
            </a:pPr>
            <a:r>
              <a:rPr lang="en-US" b="1" dirty="0">
                <a:solidFill>
                  <a:schemeClr val="accent1"/>
                </a:solidFill>
              </a:rPr>
              <a:t>International Code of Marketing of Breastmilk Substitutes:  THE CODE</a:t>
            </a:r>
          </a:p>
        </p:txBody>
      </p:sp>
      <p:sp>
        <p:nvSpPr>
          <p:cNvPr id="3" name="Content Placeholder 2"/>
          <p:cNvSpPr>
            <a:spLocks noGrp="1"/>
          </p:cNvSpPr>
          <p:nvPr>
            <p:ph idx="1"/>
          </p:nvPr>
        </p:nvSpPr>
        <p:spPr>
          <a:xfrm>
            <a:off x="4802961" y="438346"/>
            <a:ext cx="6994682" cy="6066149"/>
          </a:xfrm>
        </p:spPr>
        <p:txBody>
          <a:bodyPr rtlCol="0" anchor="ctr">
            <a:normAutofit/>
          </a:bodyPr>
          <a:lstStyle/>
          <a:p>
            <a:pPr>
              <a:defRPr/>
            </a:pPr>
            <a:r>
              <a:rPr lang="en-US" sz="2200" dirty="0"/>
              <a:t>No advertising of infant formula</a:t>
            </a:r>
          </a:p>
          <a:p>
            <a:pPr>
              <a:defRPr/>
            </a:pPr>
            <a:r>
              <a:rPr lang="en-US" sz="2200" dirty="0"/>
              <a:t>No free samples or supplies</a:t>
            </a:r>
          </a:p>
          <a:p>
            <a:pPr>
              <a:defRPr/>
            </a:pPr>
            <a:r>
              <a:rPr lang="en-US" sz="2200" dirty="0"/>
              <a:t>No promotion of products through health care facilities; no free or low cost formula</a:t>
            </a:r>
          </a:p>
          <a:p>
            <a:pPr>
              <a:defRPr/>
            </a:pPr>
            <a:r>
              <a:rPr lang="en-US" sz="2200" dirty="0"/>
              <a:t>No contact between marketing personnel and moms</a:t>
            </a:r>
          </a:p>
          <a:p>
            <a:pPr>
              <a:defRPr/>
            </a:pPr>
            <a:r>
              <a:rPr lang="en-US" sz="2200" dirty="0"/>
              <a:t>No gifts or personal samples to health workers</a:t>
            </a:r>
          </a:p>
          <a:p>
            <a:pPr>
              <a:defRPr/>
            </a:pPr>
            <a:endParaRPr lang="en-US" sz="2200" dirty="0"/>
          </a:p>
          <a:p>
            <a:pPr>
              <a:defRPr/>
            </a:pPr>
            <a:r>
              <a:rPr lang="en-US" sz="2200" dirty="0"/>
              <a:t>Each country decides how/if they will adopt the code</a:t>
            </a:r>
          </a:p>
          <a:p>
            <a:pPr lvl="1">
              <a:buFont typeface="Arial" panose="020B0604020202020204" pitchFamily="34" charset="0"/>
              <a:buChar char="–"/>
              <a:defRPr/>
            </a:pPr>
            <a:r>
              <a:rPr lang="en-US" sz="2200" dirty="0"/>
              <a:t>65 countries have made the code legislation</a:t>
            </a:r>
          </a:p>
          <a:p>
            <a:pPr lvl="1">
              <a:buFont typeface="Arial" panose="020B0604020202020204" pitchFamily="34" charset="0"/>
              <a:buChar char="–"/>
              <a:defRPr/>
            </a:pPr>
            <a:r>
              <a:rPr lang="en-US" sz="2200" dirty="0"/>
              <a:t>US:  no action</a:t>
            </a:r>
          </a:p>
        </p:txBody>
      </p:sp>
    </p:spTree>
    <p:extLst>
      <p:ext uri="{BB962C8B-B14F-4D97-AF65-F5344CB8AC3E}">
        <p14:creationId xmlns:p14="http://schemas.microsoft.com/office/powerpoint/2010/main" val="24228998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 xmlns:a16="http://schemas.microsoft.com/office/drawing/2014/main" id="{59A309A7-1751-4ABE-A3C1-EEC40366AD89}"/>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Oval 74">
            <a:extLst>
              <a:ext uri="{FF2B5EF4-FFF2-40B4-BE49-F238E27FC236}">
                <a16:creationId xmlns="" xmlns:a16="http://schemas.microsoft.com/office/drawing/2014/main" id="{967D8EB6-EAE1-4F9C-B398-83321E287204}"/>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5603" name="Picture 3" descr="C:\Users\Brad and Lisa\AppData\Local\Microsoft\Windows\Temporary Internet Files\Content.IE5\4MGPTC4C\MC900036651[1].wmf"/>
          <p:cNvPicPr>
            <a:picLocks noGrp="1" noChangeAspect="1" noChangeArrowheads="1"/>
          </p:cNvPicPr>
          <p:nvPr>
            <p:ph sz="half" idx="2"/>
          </p:nvPr>
        </p:nvPicPr>
        <p:blipFill>
          <a:blip r:embed="rId3"/>
          <a:srcRect/>
          <a:stretch>
            <a:fillRect/>
          </a:stretch>
        </p:blipFill>
        <p:spPr>
          <a:xfrm>
            <a:off x="9381562" y="2857501"/>
            <a:ext cx="1207848" cy="1142998"/>
          </a:xfrm>
          <a:prstGeom prst="rect">
            <a:avLst/>
          </a:prstGeom>
        </p:spPr>
      </p:pic>
      <p:sp>
        <p:nvSpPr>
          <p:cNvPr id="25601" name="Rectangle 2"/>
          <p:cNvSpPr>
            <a:spLocks noGrp="1" noChangeArrowheads="1"/>
          </p:cNvSpPr>
          <p:nvPr>
            <p:ph type="title"/>
          </p:nvPr>
        </p:nvSpPr>
        <p:spPr>
          <a:xfrm>
            <a:off x="1136427" y="627564"/>
            <a:ext cx="8012285" cy="1625442"/>
          </a:xfrm>
        </p:spPr>
        <p:txBody>
          <a:bodyPr vert="horz" lIns="91440" tIns="45720" rIns="91440" bIns="45720" rtlCol="0" anchor="ctr">
            <a:normAutofit/>
          </a:bodyPr>
          <a:lstStyle/>
          <a:p>
            <a:pPr algn="ctr"/>
            <a:r>
              <a:rPr lang="en-US" sz="4000" b="1" kern="1200" dirty="0">
                <a:solidFill>
                  <a:schemeClr val="tx1"/>
                </a:solidFill>
                <a:latin typeface="+mj-lt"/>
                <a:ea typeface="+mj-ea"/>
                <a:cs typeface="+mj-cs"/>
              </a:rPr>
              <a:t>The Baby-Friendly™ Hospital Initiative </a:t>
            </a:r>
            <a:br>
              <a:rPr lang="en-US" sz="4000" b="1" kern="1200" dirty="0">
                <a:solidFill>
                  <a:schemeClr val="tx1"/>
                </a:solidFill>
                <a:latin typeface="+mj-lt"/>
                <a:ea typeface="+mj-ea"/>
                <a:cs typeface="+mj-cs"/>
              </a:rPr>
            </a:br>
            <a:r>
              <a:rPr lang="en-US" sz="4000" b="1" kern="1200" dirty="0">
                <a:solidFill>
                  <a:schemeClr val="tx1"/>
                </a:solidFill>
                <a:latin typeface="+mj-lt"/>
                <a:ea typeface="+mj-ea"/>
                <a:cs typeface="+mj-cs"/>
              </a:rPr>
              <a:t>(BFHI)</a:t>
            </a:r>
          </a:p>
        </p:txBody>
      </p:sp>
      <p:sp>
        <p:nvSpPr>
          <p:cNvPr id="3075" name="Rectangle 3"/>
          <p:cNvSpPr>
            <a:spLocks noGrp="1" noChangeArrowheads="1"/>
          </p:cNvSpPr>
          <p:nvPr>
            <p:ph type="body" sz="half" idx="1"/>
          </p:nvPr>
        </p:nvSpPr>
        <p:spPr>
          <a:xfrm>
            <a:off x="670266" y="1890074"/>
            <a:ext cx="8282185" cy="4510725"/>
          </a:xfrm>
        </p:spPr>
        <p:txBody>
          <a:bodyPr vert="horz" lIns="91440" tIns="45720" rIns="91440" bIns="45720" rtlCol="0" anchor="ctr">
            <a:normAutofit/>
          </a:bodyPr>
          <a:lstStyle/>
          <a:p>
            <a:pPr>
              <a:defRPr/>
            </a:pPr>
            <a:r>
              <a:rPr lang="en-US" sz="2200" dirty="0"/>
              <a:t>Sponsored by WHO and UNICEF, in use worldwide; launched in 1991</a:t>
            </a:r>
          </a:p>
          <a:p>
            <a:pPr>
              <a:defRPr/>
            </a:pPr>
            <a:r>
              <a:rPr lang="en-US" sz="2200" dirty="0"/>
              <a:t>BFHI promotes, protects, and supports breastfeeding through the ‘Ten Steps to Successful Breastfeeding for Hospitals.’</a:t>
            </a:r>
          </a:p>
          <a:p>
            <a:pPr>
              <a:defRPr/>
            </a:pPr>
            <a:r>
              <a:rPr lang="en-US" sz="2200" dirty="0"/>
              <a:t>Requires that parents be </a:t>
            </a:r>
            <a:r>
              <a:rPr lang="en-US" sz="2200" i="1" dirty="0"/>
              <a:t>fully informed </a:t>
            </a:r>
            <a:r>
              <a:rPr lang="en-US" sz="2200" dirty="0"/>
              <a:t>about the health hazards of unnecessary or improper use of infant formula.</a:t>
            </a:r>
          </a:p>
          <a:p>
            <a:pPr>
              <a:defRPr/>
            </a:pPr>
            <a:r>
              <a:rPr lang="en-US" sz="2200" dirty="0"/>
              <a:t>Emphasizes the safe preparation, storage, and feeding of formula</a:t>
            </a:r>
          </a:p>
          <a:p>
            <a:pPr marL="0">
              <a:defRPr/>
            </a:pPr>
            <a:endParaRPr lang="en-US" sz="2000" dirty="0"/>
          </a:p>
        </p:txBody>
      </p:sp>
    </p:spTree>
    <p:extLst>
      <p:ext uri="{BB962C8B-B14F-4D97-AF65-F5344CB8AC3E}">
        <p14:creationId xmlns:p14="http://schemas.microsoft.com/office/powerpoint/2010/main" val="21749763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36" name="Rectangle 135">
            <a:extLst>
              <a:ext uri="{FF2B5EF4-FFF2-40B4-BE49-F238E27FC236}">
                <a16:creationId xmlns="" xmlns:a16="http://schemas.microsoft.com/office/drawing/2014/main" id="{793EF0C2-EE57-40DD-B754-BF1477FABABB}"/>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8119870" y="0"/>
            <a:ext cx="4072130"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649" name="Rectangle 2"/>
          <p:cNvSpPr>
            <a:spLocks noGrp="1" noChangeArrowheads="1"/>
          </p:cNvSpPr>
          <p:nvPr>
            <p:ph type="ctrTitle"/>
          </p:nvPr>
        </p:nvSpPr>
        <p:spPr>
          <a:xfrm>
            <a:off x="1023257" y="965198"/>
            <a:ext cx="6766078" cy="4927601"/>
          </a:xfrm>
        </p:spPr>
        <p:txBody>
          <a:bodyPr anchor="ctr">
            <a:normAutofit/>
          </a:bodyPr>
          <a:lstStyle/>
          <a:p>
            <a:pPr algn="r"/>
            <a:r>
              <a:rPr lang="en-US" b="1" dirty="0"/>
              <a:t>WHAT IS A BABY-FRIENDLY HOSPITAL?</a:t>
            </a:r>
          </a:p>
        </p:txBody>
      </p:sp>
      <p:sp>
        <p:nvSpPr>
          <p:cNvPr id="60419" name="Rectangle 3"/>
          <p:cNvSpPr>
            <a:spLocks noGrp="1" noChangeArrowheads="1"/>
          </p:cNvSpPr>
          <p:nvPr>
            <p:ph type="subTitle" idx="1"/>
          </p:nvPr>
        </p:nvSpPr>
        <p:spPr>
          <a:xfrm>
            <a:off x="8454570" y="965199"/>
            <a:ext cx="3093963" cy="4927602"/>
          </a:xfrm>
        </p:spPr>
        <p:txBody>
          <a:bodyPr rtlCol="0" anchor="ctr">
            <a:normAutofit/>
          </a:bodyPr>
          <a:lstStyle/>
          <a:p>
            <a:pPr algn="l">
              <a:defRPr/>
            </a:pPr>
            <a:r>
              <a:rPr lang="en-US" sz="2200" i="1" dirty="0">
                <a:solidFill>
                  <a:srgbClr val="FFFFFF"/>
                </a:solidFill>
              </a:rPr>
              <a:t>The internationally defined term 'Baby-Friendly' may be used only by maternity services that have passed external assessment according to the Global Criteria for the BFHI.</a:t>
            </a:r>
            <a:endParaRPr lang="en-US" sz="2200" dirty="0">
              <a:solidFill>
                <a:srgbClr val="FFFFFF"/>
              </a:solidFill>
            </a:endParaRPr>
          </a:p>
        </p:txBody>
      </p:sp>
    </p:spTree>
    <p:extLst>
      <p:ext uri="{BB962C8B-B14F-4D97-AF65-F5344CB8AC3E}">
        <p14:creationId xmlns:p14="http://schemas.microsoft.com/office/powerpoint/2010/main" val="1302987883"/>
      </p:ext>
    </p:extLst>
  </p:cSld>
  <p:clrMapOvr>
    <a:overrideClrMapping bg1="dk1" tx1="lt1" bg2="dk2"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9699" name="Picture 2" descr="E:\BFB grant\BF in thailand.jpg"/>
          <p:cNvPicPr>
            <a:picLocks noChangeAspect="1" noChangeArrowheads="1"/>
          </p:cNvPicPr>
          <p:nvPr/>
        </p:nvPicPr>
        <p:blipFill rotWithShape="1">
          <a:blip r:embed="rId3"/>
          <a:srcRect l="7651" r="30650"/>
          <a:stretch/>
        </p:blipFill>
        <p:spPr bwMode="auto">
          <a:xfrm>
            <a:off x="8020569" y="1904284"/>
            <a:ext cx="3152439" cy="3448850"/>
          </a:xfrm>
          <a:prstGeom prst="rect">
            <a:avLst/>
          </a:prstGeom>
          <a:noFill/>
        </p:spPr>
      </p:pic>
      <p:sp>
        <p:nvSpPr>
          <p:cNvPr id="2" name="Title 1"/>
          <p:cNvSpPr>
            <a:spLocks noGrp="1"/>
          </p:cNvSpPr>
          <p:nvPr>
            <p:ph type="title"/>
          </p:nvPr>
        </p:nvSpPr>
        <p:spPr>
          <a:xfrm>
            <a:off x="838199" y="37707"/>
            <a:ext cx="10515600" cy="1325563"/>
          </a:xfrm>
        </p:spPr>
        <p:txBody>
          <a:bodyPr rtlCol="0">
            <a:normAutofit/>
          </a:bodyPr>
          <a:lstStyle/>
          <a:p>
            <a:pPr>
              <a:defRPr/>
            </a:pPr>
            <a:r>
              <a:rPr lang="en-US" b="1" dirty="0"/>
              <a:t>Where are ‘Baby-Friendly’ Hospitals?</a:t>
            </a:r>
          </a:p>
        </p:txBody>
      </p:sp>
      <p:sp>
        <p:nvSpPr>
          <p:cNvPr id="3" name="Content Placeholder 2"/>
          <p:cNvSpPr>
            <a:spLocks noGrp="1"/>
          </p:cNvSpPr>
          <p:nvPr>
            <p:ph idx="1"/>
          </p:nvPr>
        </p:nvSpPr>
        <p:spPr>
          <a:xfrm>
            <a:off x="838199" y="1399880"/>
            <a:ext cx="6714067" cy="5420413"/>
          </a:xfrm>
        </p:spPr>
        <p:txBody>
          <a:bodyPr rtlCol="0">
            <a:normAutofit/>
          </a:bodyPr>
          <a:lstStyle/>
          <a:p>
            <a:pPr>
              <a:defRPr/>
            </a:pPr>
            <a:r>
              <a:rPr lang="en-US" sz="2400" b="1" dirty="0"/>
              <a:t>&gt;20,000 hospitals in 171 countries</a:t>
            </a:r>
          </a:p>
          <a:p>
            <a:pPr marL="0" indent="0">
              <a:buNone/>
              <a:defRPr/>
            </a:pPr>
            <a:endParaRPr lang="en-US" sz="2200" dirty="0"/>
          </a:p>
          <a:p>
            <a:pPr>
              <a:defRPr/>
            </a:pPr>
            <a:r>
              <a:rPr lang="en-US" sz="2400" b="1" dirty="0"/>
              <a:t>507 hospitals in the US </a:t>
            </a:r>
            <a:r>
              <a:rPr lang="en-US" sz="2400" dirty="0"/>
              <a:t>(4/7/18)</a:t>
            </a:r>
          </a:p>
          <a:p>
            <a:pPr lvl="1">
              <a:buFont typeface="Arial" panose="020B0604020202020204" pitchFamily="34" charset="0"/>
              <a:buChar char="–"/>
              <a:defRPr/>
            </a:pPr>
            <a:r>
              <a:rPr lang="en-US" sz="2200" dirty="0"/>
              <a:t>Today, 24% of annual births occur in B-F facilities!!</a:t>
            </a:r>
          </a:p>
          <a:p>
            <a:pPr lvl="1">
              <a:buFont typeface="Arial" panose="020B0604020202020204" pitchFamily="34" charset="0"/>
              <a:buChar char="–"/>
              <a:defRPr/>
            </a:pPr>
            <a:r>
              <a:rPr lang="en-US" sz="2200" dirty="0"/>
              <a:t>Healthy People 2020 goal: 8.1%</a:t>
            </a:r>
          </a:p>
          <a:p>
            <a:pPr>
              <a:defRPr/>
            </a:pPr>
            <a:endParaRPr lang="en-US" sz="1500" b="1" dirty="0"/>
          </a:p>
          <a:p>
            <a:pPr>
              <a:defRPr/>
            </a:pPr>
            <a:r>
              <a:rPr lang="en-US" sz="2400" b="1" dirty="0"/>
              <a:t>14 hospitals in Michigan </a:t>
            </a:r>
            <a:r>
              <a:rPr lang="en-US" sz="2400" dirty="0"/>
              <a:t>(4/3/18) </a:t>
            </a:r>
          </a:p>
          <a:p>
            <a:pPr marL="0" indent="0">
              <a:buNone/>
              <a:defRPr/>
            </a:pPr>
            <a:r>
              <a:rPr lang="en-US" sz="2000" dirty="0"/>
              <a:t>Beaumont Hospital (Grosse Pointe); Covenant Medical Center (Saginaw); HF Allegiance Health (Jackson); HF Hospital (Detroit); HF West Bloomfield (West Bloomfield); Saint Mary’s Hospital (Grand Rapids); Providence Park Hospitals (Novi and Southfield); Sparrow Hospital (Lansing); Spectrum Health (Grand Rapids); Spectrum Health (Greenville); St. John Hospital (Detroit); St. John Hospital (Warren); St. Joseph Mercy (Pontiac).</a:t>
            </a:r>
            <a:endParaRPr lang="en-US" sz="2000" b="1" dirty="0"/>
          </a:p>
        </p:txBody>
      </p:sp>
    </p:spTree>
    <p:extLst>
      <p:ext uri="{BB962C8B-B14F-4D97-AF65-F5344CB8AC3E}">
        <p14:creationId xmlns:p14="http://schemas.microsoft.com/office/powerpoint/2010/main" val="41588855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4" name="Rectangle 133">
            <a:extLst>
              <a:ext uri="{FF2B5EF4-FFF2-40B4-BE49-F238E27FC236}">
                <a16:creationId xmlns="" xmlns:a16="http://schemas.microsoft.com/office/drawing/2014/main" id="{8D70B121-56F4-4848-B38B-182089D909FA}"/>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6" name="Straight Connector 135">
            <a:extLst>
              <a:ext uri="{FF2B5EF4-FFF2-40B4-BE49-F238E27FC236}">
                <a16:creationId xmlns="" xmlns:a16="http://schemas.microsoft.com/office/drawing/2014/main" id="{2D72A2C9-F3CA-4216-8BAD-FA4C970C3C4E}"/>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3793" name="Rectangle 2"/>
          <p:cNvSpPr>
            <a:spLocks noGrp="1" noChangeArrowheads="1"/>
          </p:cNvSpPr>
          <p:nvPr>
            <p:ph type="title"/>
          </p:nvPr>
        </p:nvSpPr>
        <p:spPr>
          <a:xfrm>
            <a:off x="838200" y="963877"/>
            <a:ext cx="3494362" cy="4930246"/>
          </a:xfrm>
        </p:spPr>
        <p:txBody>
          <a:bodyPr>
            <a:normAutofit/>
          </a:bodyPr>
          <a:lstStyle/>
          <a:p>
            <a:pPr algn="r"/>
            <a:r>
              <a:rPr lang="en-US" sz="4000" b="1" dirty="0">
                <a:solidFill>
                  <a:schemeClr val="accent1"/>
                </a:solidFill>
              </a:rPr>
              <a:t>TEN STEPS TO SUCCESSFUL BREASTFEEDING FOR HOSPITALS</a:t>
            </a:r>
          </a:p>
        </p:txBody>
      </p:sp>
      <p:sp>
        <p:nvSpPr>
          <p:cNvPr id="18435" name="Rectangle 3"/>
          <p:cNvSpPr>
            <a:spLocks noGrp="1" noChangeArrowheads="1"/>
          </p:cNvSpPr>
          <p:nvPr>
            <p:ph idx="1"/>
          </p:nvPr>
        </p:nvSpPr>
        <p:spPr>
          <a:xfrm>
            <a:off x="4976031" y="963877"/>
            <a:ext cx="6377769" cy="4930246"/>
          </a:xfrm>
        </p:spPr>
        <p:txBody>
          <a:bodyPr rtlCol="0" anchor="ctr">
            <a:normAutofit/>
          </a:bodyPr>
          <a:lstStyle/>
          <a:p>
            <a:pPr marL="609600" indent="-609600">
              <a:buFontTx/>
              <a:buAutoNum type="arabicPeriod"/>
              <a:defRPr/>
            </a:pPr>
            <a:r>
              <a:rPr lang="en-US" sz="2400" b="1" dirty="0"/>
              <a:t>Have a written breastfeeding policy that is routinely communicated to all staff</a:t>
            </a:r>
          </a:p>
          <a:p>
            <a:pPr marL="609600" indent="-609600">
              <a:buFontTx/>
              <a:buAutoNum type="arabicPeriod"/>
              <a:defRPr/>
            </a:pPr>
            <a:r>
              <a:rPr lang="en-US" sz="2400" b="1" dirty="0"/>
              <a:t>Train all healthcare staff in skills necessary to implement the policy</a:t>
            </a:r>
          </a:p>
          <a:p>
            <a:pPr marL="609600" indent="-609600">
              <a:buFontTx/>
              <a:buAutoNum type="arabicPeriod"/>
              <a:defRPr/>
            </a:pPr>
            <a:r>
              <a:rPr lang="en-US" sz="2400" b="1" dirty="0"/>
              <a:t>Inform all pregnant women about the benefits and management of breastfeeding prenatally</a:t>
            </a:r>
          </a:p>
          <a:p>
            <a:pPr marL="514350" indent="-514350">
              <a:buFont typeface="+mj-lt"/>
              <a:buAutoNum type="arabicPeriod" startAt="4"/>
              <a:defRPr/>
            </a:pPr>
            <a:r>
              <a:rPr lang="en-US" sz="2400" b="1" dirty="0"/>
              <a:t>Help mothers initiate breastfeeding within 1 hr of birth</a:t>
            </a:r>
          </a:p>
          <a:p>
            <a:pPr marL="514350" indent="-514350">
              <a:buFont typeface="+mj-lt"/>
              <a:buAutoNum type="arabicPeriod" startAt="5"/>
              <a:defRPr/>
            </a:pPr>
            <a:r>
              <a:rPr lang="en-US" sz="2400" b="1" dirty="0"/>
              <a:t>Show mothers how to breastfeed and how to maintain lactation even if they are separated from their infants</a:t>
            </a:r>
          </a:p>
        </p:txBody>
      </p:sp>
    </p:spTree>
    <p:extLst>
      <p:ext uri="{BB962C8B-B14F-4D97-AF65-F5344CB8AC3E}">
        <p14:creationId xmlns:p14="http://schemas.microsoft.com/office/powerpoint/2010/main" val="34758360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0" name="Rectangle 69">
            <a:extLst>
              <a:ext uri="{FF2B5EF4-FFF2-40B4-BE49-F238E27FC236}">
                <a16:creationId xmlns="" xmlns:a16="http://schemas.microsoft.com/office/drawing/2014/main" id="{8D70B121-56F4-4848-B38B-182089D909FA}"/>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72" name="Straight Connector 71">
            <a:extLst>
              <a:ext uri="{FF2B5EF4-FFF2-40B4-BE49-F238E27FC236}">
                <a16:creationId xmlns="" xmlns:a16="http://schemas.microsoft.com/office/drawing/2014/main" id="{2D72A2C9-F3CA-4216-8BAD-FA4C970C3C4E}"/>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7889" name="Title 1"/>
          <p:cNvSpPr>
            <a:spLocks noGrp="1"/>
          </p:cNvSpPr>
          <p:nvPr>
            <p:ph type="title"/>
          </p:nvPr>
        </p:nvSpPr>
        <p:spPr>
          <a:xfrm>
            <a:off x="838200" y="963877"/>
            <a:ext cx="3494362" cy="4930246"/>
          </a:xfrm>
        </p:spPr>
        <p:txBody>
          <a:bodyPr>
            <a:normAutofit/>
          </a:bodyPr>
          <a:lstStyle/>
          <a:p>
            <a:pPr algn="r"/>
            <a:r>
              <a:rPr lang="en-US" sz="4000" b="1" dirty="0">
                <a:solidFill>
                  <a:schemeClr val="accent1"/>
                </a:solidFill>
              </a:rPr>
              <a:t>TEN STEPS TO SUCCESSFUL BREASTFEEDING FOR HOSPITALS</a:t>
            </a:r>
            <a:endParaRPr lang="en-US" sz="4000" dirty="0">
              <a:solidFill>
                <a:schemeClr val="accent1"/>
              </a:solidFill>
            </a:endParaRPr>
          </a:p>
        </p:txBody>
      </p:sp>
      <p:sp>
        <p:nvSpPr>
          <p:cNvPr id="3" name="Content Placeholder 2"/>
          <p:cNvSpPr>
            <a:spLocks noGrp="1"/>
          </p:cNvSpPr>
          <p:nvPr>
            <p:ph idx="1"/>
          </p:nvPr>
        </p:nvSpPr>
        <p:spPr>
          <a:xfrm>
            <a:off x="4976031" y="963877"/>
            <a:ext cx="6377769" cy="4930246"/>
          </a:xfrm>
        </p:spPr>
        <p:txBody>
          <a:bodyPr rtlCol="0" anchor="ctr">
            <a:normAutofit fontScale="92500" lnSpcReduction="20000"/>
          </a:bodyPr>
          <a:lstStyle/>
          <a:p>
            <a:pPr marL="609600" indent="-609600">
              <a:buFont typeface="+mj-lt"/>
              <a:buAutoNum type="arabicPeriod" startAt="6"/>
              <a:defRPr/>
            </a:pPr>
            <a:endParaRPr lang="en-US" sz="2400" b="1" dirty="0"/>
          </a:p>
          <a:p>
            <a:pPr marL="609600" indent="-609600">
              <a:buFont typeface="+mj-lt"/>
              <a:buAutoNum type="arabicPeriod" startAt="6"/>
              <a:defRPr/>
            </a:pPr>
            <a:endParaRPr lang="en-US" sz="2400" b="1" dirty="0"/>
          </a:p>
          <a:p>
            <a:pPr marL="609600" indent="-609600">
              <a:buFont typeface="+mj-lt"/>
              <a:buAutoNum type="arabicPeriod" startAt="6"/>
              <a:defRPr/>
            </a:pPr>
            <a:endParaRPr lang="en-US" sz="2400" b="1" dirty="0"/>
          </a:p>
          <a:p>
            <a:pPr marL="0" indent="0">
              <a:buNone/>
              <a:defRPr/>
            </a:pPr>
            <a:endParaRPr lang="en-US" sz="2400" b="1" dirty="0"/>
          </a:p>
          <a:p>
            <a:pPr marL="0" indent="0">
              <a:buNone/>
              <a:defRPr/>
            </a:pPr>
            <a:endParaRPr lang="en-US" sz="2400" b="1" dirty="0"/>
          </a:p>
          <a:p>
            <a:pPr marL="609600" indent="-609600">
              <a:buFont typeface="+mj-lt"/>
              <a:buAutoNum type="arabicPeriod" startAt="6"/>
              <a:defRPr/>
            </a:pPr>
            <a:r>
              <a:rPr lang="en-US" sz="2600" b="1" dirty="0"/>
              <a:t>Give newborn infant no food or drink other than breast-milk unless medically indicated</a:t>
            </a:r>
          </a:p>
          <a:p>
            <a:pPr marL="609600" indent="-609600">
              <a:buFont typeface="+mj-lt"/>
              <a:buAutoNum type="arabicPeriod" startAt="6"/>
              <a:defRPr/>
            </a:pPr>
            <a:r>
              <a:rPr lang="en-US" sz="2600" b="1" dirty="0"/>
              <a:t>Practice rooming-in 24 hrs/day</a:t>
            </a:r>
          </a:p>
          <a:p>
            <a:pPr marL="609600" indent="-609600">
              <a:buFontTx/>
              <a:buAutoNum type="arabicPeriod" startAt="8"/>
              <a:defRPr/>
            </a:pPr>
            <a:r>
              <a:rPr lang="en-US" sz="2600" b="1" dirty="0"/>
              <a:t>Encourage breastfeeding on demand</a:t>
            </a:r>
          </a:p>
          <a:p>
            <a:pPr marL="609600" indent="-609600">
              <a:buFontTx/>
              <a:buAutoNum type="arabicPeriod" startAt="8"/>
              <a:defRPr/>
            </a:pPr>
            <a:r>
              <a:rPr lang="en-US" sz="2600" b="1" dirty="0"/>
              <a:t>Give no pacifiers or artificial nipples to breastfeeding infants</a:t>
            </a:r>
          </a:p>
          <a:p>
            <a:pPr marL="609600" indent="-609600">
              <a:buFontTx/>
              <a:buAutoNum type="arabicPeriod" startAt="8"/>
              <a:defRPr/>
            </a:pPr>
            <a:r>
              <a:rPr lang="en-US" sz="2600" b="1" dirty="0"/>
              <a:t>Foster the establishment of breastfeeding support groups and refer mothers to them on discharge from the hospital or clinic</a:t>
            </a:r>
            <a:endParaRPr lang="en-US" sz="2600" dirty="0"/>
          </a:p>
          <a:p>
            <a:pPr marL="0" indent="0">
              <a:buNone/>
              <a:defRPr/>
            </a:pPr>
            <a:endParaRPr lang="en-US" sz="2600" b="1" dirty="0"/>
          </a:p>
          <a:p>
            <a:pPr marL="609600" indent="-609600">
              <a:buFontTx/>
              <a:buAutoNum type="arabicPeriod" startAt="8"/>
              <a:defRPr/>
            </a:pPr>
            <a:endParaRPr lang="en-US" sz="2400" b="1" dirty="0"/>
          </a:p>
          <a:p>
            <a:pPr marL="609600" indent="-609600">
              <a:buFont typeface="+mj-lt"/>
              <a:buAutoNum type="arabicPeriod" startAt="6"/>
              <a:defRPr/>
            </a:pPr>
            <a:endParaRPr lang="en-US" sz="2400" b="1" dirty="0"/>
          </a:p>
          <a:p>
            <a:pPr lvl="2">
              <a:defRPr/>
            </a:pPr>
            <a:endParaRPr lang="en-US" sz="2400" dirty="0"/>
          </a:p>
          <a:p>
            <a:pPr lvl="1">
              <a:buFont typeface="Arial" panose="020B0604020202020204" pitchFamily="34" charset="0"/>
              <a:buChar char="–"/>
              <a:defRPr/>
            </a:pPr>
            <a:endParaRPr lang="en-US" dirty="0"/>
          </a:p>
        </p:txBody>
      </p:sp>
    </p:spTree>
    <p:extLst>
      <p:ext uri="{BB962C8B-B14F-4D97-AF65-F5344CB8AC3E}">
        <p14:creationId xmlns:p14="http://schemas.microsoft.com/office/powerpoint/2010/main" val="27431998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 xmlns:a16="http://schemas.microsoft.com/office/drawing/2014/main" id="{8D70B121-56F4-4848-B38B-182089D909FA}"/>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0" name="Straight Connector 9">
            <a:extLst>
              <a:ext uri="{FF2B5EF4-FFF2-40B4-BE49-F238E27FC236}">
                <a16:creationId xmlns="" xmlns:a16="http://schemas.microsoft.com/office/drawing/2014/main" id="{2D72A2C9-F3CA-4216-8BAD-FA4C970C3C4E}"/>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 xmlns:a16="http://schemas.microsoft.com/office/drawing/2014/main" id="{C52D0252-ABCF-40C8-B727-828BEA03BD46}"/>
              </a:ext>
            </a:extLst>
          </p:cNvPr>
          <p:cNvSpPr>
            <a:spLocks noGrp="1"/>
          </p:cNvSpPr>
          <p:nvPr>
            <p:ph type="title"/>
          </p:nvPr>
        </p:nvSpPr>
        <p:spPr>
          <a:xfrm>
            <a:off x="838200" y="963877"/>
            <a:ext cx="3494362" cy="4930246"/>
          </a:xfrm>
        </p:spPr>
        <p:txBody>
          <a:bodyPr>
            <a:normAutofit/>
          </a:bodyPr>
          <a:lstStyle/>
          <a:p>
            <a:pPr algn="r"/>
            <a:r>
              <a:rPr lang="en-US" b="1" dirty="0">
                <a:solidFill>
                  <a:schemeClr val="accent1"/>
                </a:solidFill>
              </a:rPr>
              <a:t>STEP 1</a:t>
            </a:r>
            <a:r>
              <a:rPr lang="en-US" dirty="0">
                <a:solidFill>
                  <a:schemeClr val="accent1"/>
                </a:solidFill>
              </a:rPr>
              <a:t>:  </a:t>
            </a:r>
            <a:r>
              <a:rPr lang="en-US" b="1" dirty="0">
                <a:solidFill>
                  <a:schemeClr val="accent1"/>
                </a:solidFill>
              </a:rPr>
              <a:t>The policy</a:t>
            </a:r>
            <a:r>
              <a:rPr lang="en-US" dirty="0">
                <a:solidFill>
                  <a:schemeClr val="accent1"/>
                </a:solidFill>
              </a:rPr>
              <a:t/>
            </a:r>
            <a:br>
              <a:rPr lang="en-US" dirty="0">
                <a:solidFill>
                  <a:schemeClr val="accent1"/>
                </a:solidFill>
              </a:rPr>
            </a:br>
            <a:r>
              <a:rPr lang="en-US" dirty="0">
                <a:solidFill>
                  <a:schemeClr val="accent1"/>
                </a:solidFill>
              </a:rPr>
              <a:t>(2)</a:t>
            </a:r>
            <a:br>
              <a:rPr lang="en-US" dirty="0">
                <a:solidFill>
                  <a:schemeClr val="accent1"/>
                </a:solidFill>
              </a:rPr>
            </a:br>
            <a:endParaRPr lang="en-US" dirty="0">
              <a:solidFill>
                <a:schemeClr val="accent1"/>
              </a:solidFill>
            </a:endParaRPr>
          </a:p>
        </p:txBody>
      </p:sp>
      <p:sp>
        <p:nvSpPr>
          <p:cNvPr id="3" name="Content Placeholder 2">
            <a:extLst>
              <a:ext uri="{FF2B5EF4-FFF2-40B4-BE49-F238E27FC236}">
                <a16:creationId xmlns="" xmlns:a16="http://schemas.microsoft.com/office/drawing/2014/main" id="{A5271EB0-5D27-4ADB-A007-2FD2F2EA52CB}"/>
              </a:ext>
            </a:extLst>
          </p:cNvPr>
          <p:cNvSpPr>
            <a:spLocks noGrp="1"/>
          </p:cNvSpPr>
          <p:nvPr>
            <p:ph idx="1"/>
          </p:nvPr>
        </p:nvSpPr>
        <p:spPr>
          <a:xfrm>
            <a:off x="4976031" y="490194"/>
            <a:ext cx="6377769" cy="5976593"/>
          </a:xfrm>
        </p:spPr>
        <p:txBody>
          <a:bodyPr anchor="ctr">
            <a:normAutofit lnSpcReduction="10000"/>
          </a:bodyPr>
          <a:lstStyle/>
          <a:p>
            <a:r>
              <a:rPr lang="en-US" dirty="0"/>
              <a:t>Infant Feeding Policy</a:t>
            </a:r>
          </a:p>
          <a:p>
            <a:pPr lvl="1"/>
            <a:r>
              <a:rPr lang="en-US" sz="2200" dirty="0"/>
              <a:t>For Women’s and Children’s Division</a:t>
            </a:r>
          </a:p>
          <a:p>
            <a:pPr lvl="1"/>
            <a:endParaRPr lang="en-US" sz="2200" dirty="0"/>
          </a:p>
          <a:p>
            <a:r>
              <a:rPr lang="en-US" dirty="0"/>
              <a:t>Hospital-wide Policy</a:t>
            </a:r>
          </a:p>
          <a:p>
            <a:pPr lvl="1"/>
            <a:r>
              <a:rPr lang="en-US" sz="2200" dirty="0"/>
              <a:t>For other areas of hospital that may encounter a breastfeeding mother</a:t>
            </a:r>
          </a:p>
          <a:p>
            <a:pPr lvl="2"/>
            <a:r>
              <a:rPr lang="en-US" sz="2200" dirty="0"/>
              <a:t>Radiology</a:t>
            </a:r>
          </a:p>
          <a:p>
            <a:pPr lvl="2"/>
            <a:r>
              <a:rPr lang="en-US" sz="2200" dirty="0"/>
              <a:t>OR/Recovery Room</a:t>
            </a:r>
          </a:p>
          <a:p>
            <a:pPr lvl="2"/>
            <a:r>
              <a:rPr lang="en-US" sz="2200" dirty="0"/>
              <a:t>Anesthesia</a:t>
            </a:r>
          </a:p>
          <a:p>
            <a:pPr lvl="2"/>
            <a:r>
              <a:rPr lang="en-US" sz="2200" dirty="0"/>
              <a:t>Med/Surg floors</a:t>
            </a:r>
          </a:p>
          <a:p>
            <a:pPr lvl="2"/>
            <a:r>
              <a:rPr lang="en-US" sz="2200" dirty="0"/>
              <a:t>Pharmacy</a:t>
            </a:r>
          </a:p>
          <a:p>
            <a:pPr lvl="2"/>
            <a:r>
              <a:rPr lang="en-US" sz="2200" dirty="0"/>
              <a:t>ER</a:t>
            </a:r>
          </a:p>
          <a:p>
            <a:pPr lvl="2"/>
            <a:r>
              <a:rPr lang="en-US" sz="2200" dirty="0"/>
              <a:t>Social work</a:t>
            </a:r>
          </a:p>
          <a:p>
            <a:pPr lvl="2"/>
            <a:r>
              <a:rPr lang="en-US" sz="2200" dirty="0"/>
              <a:t>Dietary</a:t>
            </a:r>
          </a:p>
          <a:p>
            <a:pPr lvl="2"/>
            <a:r>
              <a:rPr lang="en-US" sz="2200" dirty="0"/>
              <a:t>Environmental services</a:t>
            </a:r>
          </a:p>
          <a:p>
            <a:pPr lvl="1"/>
            <a:r>
              <a:rPr lang="en-US" sz="2200" dirty="0"/>
              <a:t>Includes contact info for LCs, resources for medication compatibility during nursing</a:t>
            </a:r>
          </a:p>
        </p:txBody>
      </p:sp>
      <p:pic>
        <p:nvPicPr>
          <p:cNvPr id="5" name="Picture 4" descr="A picture containing indoor, person, woman, clothing&#10;&#10;Description generated with high confidence">
            <a:extLst>
              <a:ext uri="{FF2B5EF4-FFF2-40B4-BE49-F238E27FC236}">
                <a16:creationId xmlns="" xmlns:a16="http://schemas.microsoft.com/office/drawing/2014/main" id="{7D4A454A-2857-49C1-9031-2DB31ACBA5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97493" y="2701899"/>
            <a:ext cx="1809750" cy="2533650"/>
          </a:xfrm>
          <a:prstGeom prst="rect">
            <a:avLst/>
          </a:prstGeom>
        </p:spPr>
      </p:pic>
    </p:spTree>
    <p:extLst>
      <p:ext uri="{BB962C8B-B14F-4D97-AF65-F5344CB8AC3E}">
        <p14:creationId xmlns:p14="http://schemas.microsoft.com/office/powerpoint/2010/main" val="33940640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1">
            <a:extLst>
              <a:ext uri="{FF2B5EF4-FFF2-40B4-BE49-F238E27FC236}">
                <a16:creationId xmlns="" xmlns:a16="http://schemas.microsoft.com/office/drawing/2014/main" id="{73144208-AAFC-4C3A-A4F1-EF3D72AF4C4C}"/>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096000" y="0"/>
            <a:ext cx="6096001"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Graphic 6">
            <a:extLst>
              <a:ext uri="{FF2B5EF4-FFF2-40B4-BE49-F238E27FC236}">
                <a16:creationId xmlns="" xmlns:a16="http://schemas.microsoft.com/office/drawing/2014/main" id="{BC5F9752-5633-4A0F-AFA0-DF44636BAF9B}"/>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a:off x="2590799" y="2519363"/>
            <a:ext cx="914400" cy="914400"/>
          </a:xfrm>
          <a:prstGeom prst="rect">
            <a:avLst/>
          </a:prstGeom>
        </p:spPr>
      </p:pic>
      <p:sp>
        <p:nvSpPr>
          <p:cNvPr id="2" name="Title 1">
            <a:extLst>
              <a:ext uri="{FF2B5EF4-FFF2-40B4-BE49-F238E27FC236}">
                <a16:creationId xmlns="" xmlns:a16="http://schemas.microsoft.com/office/drawing/2014/main" id="{0260E334-FFBB-4D57-B713-E98519609EE1}"/>
              </a:ext>
            </a:extLst>
          </p:cNvPr>
          <p:cNvSpPr>
            <a:spLocks noGrp="1"/>
          </p:cNvSpPr>
          <p:nvPr>
            <p:ph type="title"/>
          </p:nvPr>
        </p:nvSpPr>
        <p:spPr>
          <a:xfrm>
            <a:off x="643465" y="3433763"/>
            <a:ext cx="4809068" cy="2743200"/>
          </a:xfrm>
        </p:spPr>
        <p:txBody>
          <a:bodyPr anchor="t">
            <a:normAutofit/>
          </a:bodyPr>
          <a:lstStyle/>
          <a:p>
            <a:pPr algn="ctr"/>
            <a:r>
              <a:rPr lang="en-US" b="1" dirty="0"/>
              <a:t>STEP 2</a:t>
            </a:r>
            <a:r>
              <a:rPr lang="en-US" dirty="0"/>
              <a:t>: </a:t>
            </a:r>
            <a:r>
              <a:rPr lang="en-US" b="1" dirty="0"/>
              <a:t>Staff Education</a:t>
            </a:r>
          </a:p>
        </p:txBody>
      </p:sp>
      <p:sp>
        <p:nvSpPr>
          <p:cNvPr id="3" name="Content Placeholder 2">
            <a:extLst>
              <a:ext uri="{FF2B5EF4-FFF2-40B4-BE49-F238E27FC236}">
                <a16:creationId xmlns="" xmlns:a16="http://schemas.microsoft.com/office/drawing/2014/main" id="{F3890B4D-3279-4D03-9DED-A584F86E2CEC}"/>
              </a:ext>
            </a:extLst>
          </p:cNvPr>
          <p:cNvSpPr>
            <a:spLocks noGrp="1"/>
          </p:cNvSpPr>
          <p:nvPr>
            <p:ph idx="1"/>
          </p:nvPr>
        </p:nvSpPr>
        <p:spPr>
          <a:xfrm>
            <a:off x="6417733" y="643467"/>
            <a:ext cx="5257799" cy="5533496"/>
          </a:xfrm>
        </p:spPr>
        <p:txBody>
          <a:bodyPr anchor="ctr">
            <a:normAutofit/>
          </a:bodyPr>
          <a:lstStyle/>
          <a:p>
            <a:pPr>
              <a:buFont typeface="Arial" panose="020B0604020202020204" pitchFamily="34" charset="0"/>
              <a:buChar char="–"/>
              <a:defRPr/>
            </a:pPr>
            <a:r>
              <a:rPr lang="en-US" dirty="0"/>
              <a:t>Maternity care nursing staff (L&amp;D, M/B unit, NICU, Peds)</a:t>
            </a:r>
          </a:p>
          <a:p>
            <a:pPr lvl="1">
              <a:defRPr/>
            </a:pPr>
            <a:r>
              <a:rPr lang="en-US" dirty="0"/>
              <a:t>15 hrs didactic education, 5 hours clinical/bedside education</a:t>
            </a:r>
          </a:p>
          <a:p>
            <a:pPr marL="914400" lvl="2" indent="0">
              <a:buNone/>
              <a:defRPr/>
            </a:pPr>
            <a:endParaRPr lang="en-US" dirty="0"/>
          </a:p>
          <a:p>
            <a:pPr>
              <a:buFont typeface="Arial" panose="020B0604020202020204" pitchFamily="34" charset="0"/>
              <a:buChar char="–"/>
              <a:defRPr/>
            </a:pPr>
            <a:r>
              <a:rPr lang="en-US" dirty="0"/>
              <a:t>Providers – physicians, advanced practice practitioners</a:t>
            </a:r>
          </a:p>
          <a:p>
            <a:pPr lvl="1">
              <a:defRPr/>
            </a:pPr>
            <a:r>
              <a:rPr lang="en-US" dirty="0"/>
              <a:t>3 hrs BF education + annual updates</a:t>
            </a:r>
          </a:p>
          <a:p>
            <a:pPr marL="0" indent="0">
              <a:buNone/>
            </a:pPr>
            <a:endParaRPr lang="en-US" dirty="0"/>
          </a:p>
        </p:txBody>
      </p:sp>
    </p:spTree>
    <p:extLst>
      <p:ext uri="{BB962C8B-B14F-4D97-AF65-F5344CB8AC3E}">
        <p14:creationId xmlns:p14="http://schemas.microsoft.com/office/powerpoint/2010/main" val="23653302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a:xfrm>
            <a:off x="838200" y="963877"/>
            <a:ext cx="3494362" cy="4930246"/>
          </a:xfrm>
        </p:spPr>
        <p:txBody>
          <a:bodyPr>
            <a:normAutofit/>
          </a:bodyPr>
          <a:lstStyle/>
          <a:p>
            <a:pPr algn="r"/>
            <a:r>
              <a:rPr lang="en-US" b="1" dirty="0">
                <a:solidFill>
                  <a:schemeClr val="accent1"/>
                </a:solidFill>
              </a:rPr>
              <a:t>Breastfeeding and the Use of Human Milk</a:t>
            </a:r>
            <a:br>
              <a:rPr lang="en-US" b="1" dirty="0">
                <a:solidFill>
                  <a:schemeClr val="accent1"/>
                </a:solidFill>
              </a:rPr>
            </a:br>
            <a:r>
              <a:rPr lang="en-US" b="1" dirty="0">
                <a:solidFill>
                  <a:schemeClr val="accent1"/>
                </a:solidFill>
              </a:rPr>
              <a:t>AAP Policy Statement, 2012</a:t>
            </a:r>
          </a:p>
        </p:txBody>
      </p:sp>
      <p:sp>
        <p:nvSpPr>
          <p:cNvPr id="28674" name="Content Placeholder 2"/>
          <p:cNvSpPr>
            <a:spLocks noGrp="1"/>
          </p:cNvSpPr>
          <p:nvPr>
            <p:ph idx="1"/>
          </p:nvPr>
        </p:nvSpPr>
        <p:spPr>
          <a:xfrm>
            <a:off x="4976031" y="963877"/>
            <a:ext cx="6377769" cy="4930246"/>
          </a:xfrm>
        </p:spPr>
        <p:txBody>
          <a:bodyPr anchor="ctr">
            <a:normAutofit/>
          </a:bodyPr>
          <a:lstStyle/>
          <a:p>
            <a:pPr marL="0" indent="0">
              <a:buNone/>
            </a:pPr>
            <a:r>
              <a:rPr lang="en-US" sz="2200" dirty="0"/>
              <a:t>“Research and practice in the 5 years since publication of the last AAP policy statement have reinforced the conclusion that breastfeeding and the use of human milk confer unique nutritional and non-nutritional benefits to the infant and the mother and, in turn, optimize infant, child, and adult health as well as child growth and development. Recently, published evidence-based studies have confirmed and quantitated the risks of not breastfeeding. Thus, infant feeding </a:t>
            </a:r>
            <a:r>
              <a:rPr lang="en-US" sz="2200" u="sng" dirty="0"/>
              <a:t>should not be considered as a lifestyle choice but rather as a basic health issue</a:t>
            </a:r>
            <a:r>
              <a:rPr lang="en-US" sz="2200" dirty="0"/>
              <a:t>. As such, the pediatrician’s role in advocating and supporting proper breastfeeding practices is essential and vital for the achievement of this preferred public health goal.”</a:t>
            </a:r>
          </a:p>
          <a:p>
            <a:endParaRPr lang="en-US" sz="2200" dirty="0"/>
          </a:p>
        </p:txBody>
      </p:sp>
    </p:spTree>
    <p:extLst>
      <p:ext uri="{BB962C8B-B14F-4D97-AF65-F5344CB8AC3E}">
        <p14:creationId xmlns:p14="http://schemas.microsoft.com/office/powerpoint/2010/main" val="3434800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8005" name="Rectangle 71">
            <a:extLst>
              <a:ext uri="{FF2B5EF4-FFF2-40B4-BE49-F238E27FC236}">
                <a16:creationId xmlns="" xmlns:a16="http://schemas.microsoft.com/office/drawing/2014/main" id="{CEB41C5C-0F34-4DDA-9D7C-5E717F35F60C}"/>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ltGray">
          <a:xfrm>
            <a:off x="6134677" y="303591"/>
            <a:ext cx="5735590" cy="5896743"/>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8003" name="Picture 3" descr="C:\Users\Brad and Lisa\AppData\Local\Microsoft\Windows\Temporary Internet Files\Content.IE5\4MGPTC4C\MC900036651[1].wmf"/>
          <p:cNvPicPr>
            <a:picLocks noChangeAspect="1" noChangeArrowheads="1"/>
          </p:cNvPicPr>
          <p:nvPr/>
        </p:nvPicPr>
        <p:blipFill>
          <a:blip r:embed="rId3"/>
          <a:srcRect/>
          <a:stretch>
            <a:fillRect/>
          </a:stretch>
        </p:blipFill>
        <p:spPr bwMode="auto">
          <a:xfrm>
            <a:off x="484632" y="925538"/>
            <a:ext cx="5126736" cy="4851475"/>
          </a:xfrm>
          <a:prstGeom prst="rect">
            <a:avLst/>
          </a:prstGeom>
          <a:noFill/>
        </p:spPr>
      </p:pic>
      <p:sp>
        <p:nvSpPr>
          <p:cNvPr id="128001" name="Title 1"/>
          <p:cNvSpPr>
            <a:spLocks noGrp="1"/>
          </p:cNvSpPr>
          <p:nvPr>
            <p:ph type="title"/>
          </p:nvPr>
        </p:nvSpPr>
        <p:spPr>
          <a:xfrm>
            <a:off x="6391839" y="376312"/>
            <a:ext cx="5221266" cy="1344975"/>
          </a:xfrm>
        </p:spPr>
        <p:txBody>
          <a:bodyPr>
            <a:normAutofit/>
          </a:bodyPr>
          <a:lstStyle/>
          <a:p>
            <a:pPr algn="ctr"/>
            <a:r>
              <a:rPr lang="en-US" sz="4000" b="1" dirty="0"/>
              <a:t>WHO Growth Charts</a:t>
            </a:r>
          </a:p>
        </p:txBody>
      </p:sp>
      <p:sp>
        <p:nvSpPr>
          <p:cNvPr id="3" name="Content Placeholder 2"/>
          <p:cNvSpPr>
            <a:spLocks noGrp="1"/>
          </p:cNvSpPr>
          <p:nvPr>
            <p:ph idx="1"/>
          </p:nvPr>
        </p:nvSpPr>
        <p:spPr>
          <a:xfrm>
            <a:off x="6377615" y="1630653"/>
            <a:ext cx="5235490" cy="4721298"/>
          </a:xfrm>
        </p:spPr>
        <p:txBody>
          <a:bodyPr rtlCol="0">
            <a:normAutofit/>
          </a:bodyPr>
          <a:lstStyle/>
          <a:p>
            <a:pPr>
              <a:defRPr/>
            </a:pPr>
            <a:r>
              <a:rPr lang="en-US" sz="1800" dirty="0"/>
              <a:t>Released in 2006</a:t>
            </a:r>
          </a:p>
          <a:p>
            <a:pPr>
              <a:defRPr/>
            </a:pPr>
            <a:r>
              <a:rPr lang="en-US" sz="1800" dirty="0"/>
              <a:t>Based on longitudinal reference group of children </a:t>
            </a:r>
            <a:r>
              <a:rPr lang="en-US" sz="1800" i="1" dirty="0"/>
              <a:t>demonstrating optimal/ideal growth patterns</a:t>
            </a:r>
          </a:p>
          <a:p>
            <a:pPr lvl="1">
              <a:buFont typeface="Arial" panose="020B0604020202020204" pitchFamily="34" charset="0"/>
              <a:buChar char="–"/>
              <a:defRPr/>
            </a:pPr>
            <a:r>
              <a:rPr lang="en-US" sz="1800" dirty="0"/>
              <a:t>BF is the recommended standard for infant feeding</a:t>
            </a:r>
          </a:p>
          <a:p>
            <a:pPr lvl="1">
              <a:buFont typeface="Arial" panose="020B0604020202020204" pitchFamily="34" charset="0"/>
              <a:buChar char="–"/>
              <a:defRPr/>
            </a:pPr>
            <a:r>
              <a:rPr lang="en-US" sz="1800" dirty="0"/>
              <a:t>Children predominately breastfed for at least 4 months and still breastfeeding at 12 months</a:t>
            </a:r>
          </a:p>
          <a:p>
            <a:pPr lvl="1">
              <a:buFont typeface="Arial" panose="020B0604020202020204" pitchFamily="34" charset="0"/>
              <a:buChar char="–"/>
              <a:defRPr/>
            </a:pPr>
            <a:r>
              <a:rPr lang="en-US" sz="1800" dirty="0"/>
              <a:t>6 countries throughout the world (incl US)</a:t>
            </a:r>
          </a:p>
          <a:p>
            <a:pPr>
              <a:defRPr/>
            </a:pPr>
            <a:r>
              <a:rPr lang="en-US" sz="1800" dirty="0"/>
              <a:t>Use up to 2 yrs of age (then CDC growth charts)</a:t>
            </a:r>
          </a:p>
          <a:p>
            <a:pPr>
              <a:defRPr/>
            </a:pPr>
            <a:r>
              <a:rPr lang="en-US" sz="1800" dirty="0"/>
              <a:t>Charts for weight, length, weight for length, head circumference available</a:t>
            </a:r>
          </a:p>
          <a:p>
            <a:pPr>
              <a:defRPr/>
            </a:pPr>
            <a:r>
              <a:rPr lang="en-US" sz="1800" dirty="0"/>
              <a:t>Online training course for WHO Growth Charts</a:t>
            </a:r>
          </a:p>
          <a:p>
            <a:pPr marL="57150" indent="0">
              <a:buNone/>
              <a:defRPr/>
            </a:pPr>
            <a:r>
              <a:rPr lang="en-US" sz="1800" dirty="0"/>
              <a:t>http://www.cdc.gov/nccdphp/dnpao/growthcharts/who/index.htm</a:t>
            </a:r>
            <a:r>
              <a:rPr lang="en-US" sz="1600" dirty="0"/>
              <a:t> </a:t>
            </a:r>
          </a:p>
        </p:txBody>
      </p:sp>
    </p:spTree>
    <p:extLst>
      <p:ext uri="{BB962C8B-B14F-4D97-AF65-F5344CB8AC3E}">
        <p14:creationId xmlns:p14="http://schemas.microsoft.com/office/powerpoint/2010/main" val="18805891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a:defRPr/>
            </a:pPr>
            <a:r>
              <a:rPr lang="en-US" b="1" dirty="0"/>
              <a:t>NORMAL NEWBORN WEIGHT LOSS</a:t>
            </a:r>
          </a:p>
        </p:txBody>
      </p:sp>
      <p:sp>
        <p:nvSpPr>
          <p:cNvPr id="3" name="Content Placeholder 2"/>
          <p:cNvSpPr>
            <a:spLocks noGrp="1"/>
          </p:cNvSpPr>
          <p:nvPr>
            <p:ph sz="half" idx="1"/>
          </p:nvPr>
        </p:nvSpPr>
        <p:spPr>
          <a:xfrm>
            <a:off x="1524000" y="1219200"/>
            <a:ext cx="3657600" cy="5486400"/>
          </a:xfrm>
        </p:spPr>
        <p:txBody>
          <a:bodyPr rtlCol="0">
            <a:normAutofit fontScale="92500" lnSpcReduction="20000"/>
          </a:bodyPr>
          <a:lstStyle/>
          <a:p>
            <a:pPr marL="342900" lvl="2" indent="-342900">
              <a:defRPr/>
            </a:pPr>
            <a:endParaRPr lang="en-US" sz="2700" dirty="0"/>
          </a:p>
          <a:p>
            <a:pPr marL="342900" lvl="2" indent="-342900">
              <a:defRPr/>
            </a:pPr>
            <a:r>
              <a:rPr lang="en-US" sz="2700" dirty="0"/>
              <a:t>Full term babies should start to gain weight by the 3</a:t>
            </a:r>
            <a:r>
              <a:rPr lang="en-US" sz="2700" baseline="30000" dirty="0"/>
              <a:t>rd</a:t>
            </a:r>
            <a:r>
              <a:rPr lang="en-US" sz="2700" dirty="0"/>
              <a:t>-5</a:t>
            </a:r>
            <a:r>
              <a:rPr lang="en-US" sz="2700" baseline="30000" dirty="0"/>
              <a:t>th</a:t>
            </a:r>
            <a:r>
              <a:rPr lang="en-US" sz="2700" dirty="0"/>
              <a:t> day of life</a:t>
            </a:r>
          </a:p>
          <a:p>
            <a:pPr marL="342900" lvl="2" indent="-342900">
              <a:defRPr/>
            </a:pPr>
            <a:r>
              <a:rPr lang="en-US" sz="2700" dirty="0"/>
              <a:t>Avg weight loss in BF babies: ~6%; BF/formula 2.3%, formula fed 1.2%</a:t>
            </a:r>
          </a:p>
          <a:p>
            <a:pPr marL="342900" lvl="2" indent="-342900">
              <a:defRPr/>
            </a:pPr>
            <a:r>
              <a:rPr lang="en-US" sz="2700" dirty="0"/>
              <a:t>Most BF infants regain birthweight by ~7-10 days after birth.</a:t>
            </a:r>
          </a:p>
          <a:p>
            <a:pPr marL="342900" lvl="2" indent="-342900">
              <a:defRPr/>
            </a:pPr>
            <a:r>
              <a:rPr lang="en-US" sz="2700" dirty="0"/>
              <a:t>Infants who lose &gt;/= 8-10% of birthweight need careful evaluation and follow-up</a:t>
            </a:r>
          </a:p>
          <a:p>
            <a:pPr marL="342900" lvl="2" indent="-342900">
              <a:defRPr/>
            </a:pPr>
            <a:r>
              <a:rPr lang="en-US" sz="2700" dirty="0"/>
              <a:t>Assess all parameters of adequate intake (not just weight)</a:t>
            </a:r>
          </a:p>
          <a:p>
            <a:pPr marL="0" indent="0">
              <a:buNone/>
              <a:defRPr/>
            </a:pPr>
            <a:endParaRPr lang="en-US" dirty="0"/>
          </a:p>
        </p:txBody>
      </p:sp>
      <p:sp>
        <p:nvSpPr>
          <p:cNvPr id="4" name="Content Placeholder 3"/>
          <p:cNvSpPr>
            <a:spLocks noGrp="1"/>
          </p:cNvSpPr>
          <p:nvPr>
            <p:ph sz="half" idx="2"/>
          </p:nvPr>
        </p:nvSpPr>
        <p:spPr>
          <a:xfrm>
            <a:off x="5959312" y="1590774"/>
            <a:ext cx="5029200" cy="4525963"/>
          </a:xfrm>
        </p:spPr>
        <p:txBody>
          <a:bodyPr rtlCol="0">
            <a:normAutofit fontScale="92500" lnSpcReduction="20000"/>
          </a:bodyPr>
          <a:lstStyle/>
          <a:p>
            <a:pPr>
              <a:defRPr/>
            </a:pPr>
            <a:endParaRPr lang="en-US" dirty="0"/>
          </a:p>
          <a:p>
            <a:pPr>
              <a:defRPr/>
            </a:pPr>
            <a:endParaRPr lang="en-US" dirty="0"/>
          </a:p>
          <a:p>
            <a:pPr>
              <a:defRPr/>
            </a:pPr>
            <a:endParaRPr lang="en-US" dirty="0"/>
          </a:p>
          <a:p>
            <a:pPr>
              <a:defRPr/>
            </a:pPr>
            <a:endParaRPr lang="en-US" dirty="0"/>
          </a:p>
          <a:p>
            <a:pPr>
              <a:defRPr/>
            </a:pPr>
            <a:endParaRPr lang="en-US" dirty="0"/>
          </a:p>
          <a:p>
            <a:pPr>
              <a:defRPr/>
            </a:pPr>
            <a:endParaRPr lang="en-US" dirty="0"/>
          </a:p>
          <a:p>
            <a:pPr>
              <a:buNone/>
              <a:defRPr/>
            </a:pPr>
            <a:endParaRPr lang="en-US" dirty="0"/>
          </a:p>
          <a:p>
            <a:pPr marL="457200" lvl="1" indent="0">
              <a:buNone/>
              <a:defRPr/>
            </a:pPr>
            <a:r>
              <a:rPr lang="en-US" sz="2200" b="1" dirty="0"/>
              <a:t>Figure. </a:t>
            </a:r>
            <a:r>
              <a:rPr lang="en-US" sz="2200" dirty="0"/>
              <a:t>Days after birth when weight loss nadir reached at a </a:t>
            </a:r>
            <a:r>
              <a:rPr lang="en-US" sz="2200" b="1" dirty="0"/>
              <a:t>US Baby-Friendly </a:t>
            </a:r>
            <a:r>
              <a:rPr lang="en-US" sz="2200" dirty="0"/>
              <a:t>hospital.</a:t>
            </a:r>
          </a:p>
        </p:txBody>
      </p:sp>
      <p:pic>
        <p:nvPicPr>
          <p:cNvPr id="123908" name="Picture 2"/>
          <p:cNvPicPr>
            <a:picLocks noChangeAspect="1" noChangeArrowheads="1"/>
          </p:cNvPicPr>
          <p:nvPr/>
        </p:nvPicPr>
        <p:blipFill>
          <a:blip r:embed="rId3"/>
          <a:srcRect/>
          <a:stretch>
            <a:fillRect/>
          </a:stretch>
        </p:blipFill>
        <p:spPr bwMode="auto">
          <a:xfrm>
            <a:off x="5867400" y="1536570"/>
            <a:ext cx="5408613" cy="2576513"/>
          </a:xfrm>
          <a:prstGeom prst="rect">
            <a:avLst/>
          </a:prstGeom>
          <a:noFill/>
          <a:ln w="9525">
            <a:noFill/>
            <a:miter lim="800000"/>
            <a:headEnd/>
            <a:tailEnd/>
          </a:ln>
        </p:spPr>
      </p:pic>
    </p:spTree>
    <p:extLst>
      <p:ext uri="{BB962C8B-B14F-4D97-AF65-F5344CB8AC3E}">
        <p14:creationId xmlns:p14="http://schemas.microsoft.com/office/powerpoint/2010/main" val="24465947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Text Box 1"/>
          <p:cNvSpPr txBox="1">
            <a:spLocks noChangeArrowheads="1"/>
          </p:cNvSpPr>
          <p:nvPr/>
        </p:nvSpPr>
        <p:spPr bwMode="auto">
          <a:xfrm>
            <a:off x="1849439" y="152401"/>
            <a:ext cx="8493125" cy="644525"/>
          </a:xfrm>
          <a:prstGeom prst="rect">
            <a:avLst/>
          </a:prstGeom>
          <a:noFill/>
          <a:ln w="9525">
            <a:noFill/>
            <a:miter lim="800000"/>
            <a:headEnd/>
            <a:tailEnd/>
          </a:ln>
        </p:spPr>
        <p:txBody>
          <a:bodyPr lIns="0" tIns="0" rIns="0" bIns="0"/>
          <a:lstStyle/>
          <a:p>
            <a:pPr algn="ct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altLang="en-US" sz="2400" b="1" dirty="0">
                <a:ea typeface="msgothic"/>
                <a:cs typeface="msgothic"/>
              </a:rPr>
              <a:t>Estimated percentile curves of percent weight loss by time after birth for vaginal and Cesarean deliveries</a:t>
            </a:r>
            <a:endParaRPr lang="en-GB" altLang="en-US" sz="1500" b="1" dirty="0">
              <a:ea typeface="msgothic"/>
              <a:cs typeface="msgothic"/>
            </a:endParaRPr>
          </a:p>
        </p:txBody>
      </p:sp>
      <p:pic>
        <p:nvPicPr>
          <p:cNvPr id="125955" name="Picture 2"/>
          <p:cNvPicPr>
            <a:picLocks noChangeAspect="1" noChangeArrowheads="1"/>
          </p:cNvPicPr>
          <p:nvPr/>
        </p:nvPicPr>
        <p:blipFill>
          <a:blip r:embed="rId3"/>
          <a:srcRect/>
          <a:stretch>
            <a:fillRect/>
          </a:stretch>
        </p:blipFill>
        <p:spPr bwMode="auto">
          <a:xfrm>
            <a:off x="1524001" y="5888038"/>
            <a:ext cx="2428875" cy="539750"/>
          </a:xfrm>
          <a:prstGeom prst="rect">
            <a:avLst/>
          </a:prstGeom>
          <a:noFill/>
          <a:ln w="9525">
            <a:noFill/>
            <a:miter lim="800000"/>
            <a:headEnd/>
            <a:tailEnd/>
          </a:ln>
        </p:spPr>
      </p:pic>
      <p:pic>
        <p:nvPicPr>
          <p:cNvPr id="125956" name="Picture 3"/>
          <p:cNvPicPr>
            <a:picLocks noChangeAspect="1" noChangeArrowheads="1"/>
          </p:cNvPicPr>
          <p:nvPr/>
        </p:nvPicPr>
        <p:blipFill>
          <a:blip r:embed="rId4"/>
          <a:srcRect/>
          <a:stretch>
            <a:fillRect/>
          </a:stretch>
        </p:blipFill>
        <p:spPr bwMode="auto">
          <a:xfrm>
            <a:off x="3952875" y="1077914"/>
            <a:ext cx="4343400" cy="5240337"/>
          </a:xfrm>
          <a:prstGeom prst="rect">
            <a:avLst/>
          </a:prstGeom>
          <a:noFill/>
          <a:ln w="9525">
            <a:noFill/>
            <a:miter lim="800000"/>
            <a:headEnd/>
            <a:tailEnd/>
          </a:ln>
        </p:spPr>
      </p:pic>
      <p:sp>
        <p:nvSpPr>
          <p:cNvPr id="125957" name="Text Box 4"/>
          <p:cNvSpPr txBox="1">
            <a:spLocks noChangeArrowheads="1"/>
          </p:cNvSpPr>
          <p:nvPr/>
        </p:nvSpPr>
        <p:spPr bwMode="auto">
          <a:xfrm>
            <a:off x="1557338" y="6492876"/>
            <a:ext cx="3917950" cy="231775"/>
          </a:xfrm>
          <a:prstGeom prst="rect">
            <a:avLst/>
          </a:prstGeom>
          <a:noFill/>
          <a:ln w="9525">
            <a:noFill/>
            <a:miter lim="800000"/>
            <a:headEnd/>
            <a:tailEnd/>
          </a:ln>
        </p:spPr>
        <p:txBody>
          <a:bodyPr lIns="0" tIns="0" rIns="0" bIns="0"/>
          <a:lstStyle/>
          <a:p>
            <a:pPr>
              <a:tabLst>
                <a:tab pos="723900" algn="l"/>
                <a:tab pos="1447800" algn="l"/>
                <a:tab pos="2171700" algn="l"/>
                <a:tab pos="2895600" algn="l"/>
                <a:tab pos="3619500" algn="l"/>
              </a:tabLst>
            </a:pPr>
            <a:r>
              <a:rPr lang="en-GB" altLang="en-US" sz="1100" b="1" dirty="0">
                <a:solidFill>
                  <a:srgbClr val="000000"/>
                </a:solidFill>
                <a:ea typeface="msgothic"/>
                <a:cs typeface="msgothic"/>
              </a:rPr>
              <a:t>Valerie J. Flaherman et al. Pediatrics 2015;135:e16-e23</a:t>
            </a:r>
          </a:p>
        </p:txBody>
      </p:sp>
      <p:sp>
        <p:nvSpPr>
          <p:cNvPr id="125958" name="Rectangle 1"/>
          <p:cNvSpPr>
            <a:spLocks noChangeArrowheads="1"/>
          </p:cNvSpPr>
          <p:nvPr/>
        </p:nvSpPr>
        <p:spPr bwMode="auto">
          <a:xfrm>
            <a:off x="5638801" y="6327776"/>
            <a:ext cx="4703763" cy="461963"/>
          </a:xfrm>
          <a:prstGeom prst="rect">
            <a:avLst/>
          </a:prstGeom>
          <a:noFill/>
          <a:ln w="9525">
            <a:noFill/>
            <a:miter lim="800000"/>
            <a:headEnd/>
            <a:tailEnd/>
          </a:ln>
        </p:spPr>
        <p:txBody>
          <a:bodyPr>
            <a:spAutoFit/>
          </a:bodyPr>
          <a:lstStyle/>
          <a:p>
            <a:r>
              <a:rPr lang="en-US" sz="2400" dirty="0">
                <a:solidFill>
                  <a:schemeClr val="bg1"/>
                </a:solidFill>
                <a:latin typeface="Calibri" pitchFamily="34" charset="0"/>
                <a:hlinkClick r:id="rId5"/>
              </a:rPr>
              <a:t>http://www.newbornweight.org</a:t>
            </a:r>
            <a:endParaRPr lang="en-US" dirty="0">
              <a:latin typeface="Calibri" pitchFamily="34" charset="0"/>
            </a:endParaRPr>
          </a:p>
        </p:txBody>
      </p:sp>
      <p:sp>
        <p:nvSpPr>
          <p:cNvPr id="2" name="TextBox 1">
            <a:extLst>
              <a:ext uri="{FF2B5EF4-FFF2-40B4-BE49-F238E27FC236}">
                <a16:creationId xmlns="" xmlns:a16="http://schemas.microsoft.com/office/drawing/2014/main" id="{8D1BC7B4-179B-4E37-B842-B3BAD3BD8298}"/>
              </a:ext>
            </a:extLst>
          </p:cNvPr>
          <p:cNvSpPr txBox="1"/>
          <p:nvPr/>
        </p:nvSpPr>
        <p:spPr>
          <a:xfrm>
            <a:off x="2205872" y="1168924"/>
            <a:ext cx="1564850" cy="369332"/>
          </a:xfrm>
          <a:prstGeom prst="rect">
            <a:avLst/>
          </a:prstGeom>
          <a:noFill/>
        </p:spPr>
        <p:txBody>
          <a:bodyPr wrap="square" rtlCol="0">
            <a:spAutoFit/>
          </a:bodyPr>
          <a:lstStyle/>
          <a:p>
            <a:r>
              <a:rPr lang="en-US" dirty="0"/>
              <a:t>Vaginal birth</a:t>
            </a:r>
          </a:p>
        </p:txBody>
      </p:sp>
      <p:sp>
        <p:nvSpPr>
          <p:cNvPr id="3" name="TextBox 2">
            <a:extLst>
              <a:ext uri="{FF2B5EF4-FFF2-40B4-BE49-F238E27FC236}">
                <a16:creationId xmlns="" xmlns:a16="http://schemas.microsoft.com/office/drawing/2014/main" id="{378BD32E-CB10-444F-A516-808C656B49E8}"/>
              </a:ext>
            </a:extLst>
          </p:cNvPr>
          <p:cNvSpPr txBox="1"/>
          <p:nvPr/>
        </p:nvSpPr>
        <p:spPr>
          <a:xfrm>
            <a:off x="2083324" y="3827282"/>
            <a:ext cx="1602556" cy="369332"/>
          </a:xfrm>
          <a:prstGeom prst="rect">
            <a:avLst/>
          </a:prstGeom>
          <a:noFill/>
        </p:spPr>
        <p:txBody>
          <a:bodyPr wrap="square" rtlCol="0">
            <a:spAutoFit/>
          </a:bodyPr>
          <a:lstStyle/>
          <a:p>
            <a:r>
              <a:rPr lang="en-US" dirty="0"/>
              <a:t>Cesarean birth</a:t>
            </a:r>
          </a:p>
        </p:txBody>
      </p:sp>
    </p:spTree>
    <p:extLst>
      <p:ext uri="{BB962C8B-B14F-4D97-AF65-F5344CB8AC3E}">
        <p14:creationId xmlns:p14="http://schemas.microsoft.com/office/powerpoint/2010/main" val="73834520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 xmlns:a16="http://schemas.microsoft.com/office/drawing/2014/main" id="{8D70B121-56F4-4848-B38B-182089D909FA}"/>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73" name="Straight Connector 72">
            <a:extLst>
              <a:ext uri="{FF2B5EF4-FFF2-40B4-BE49-F238E27FC236}">
                <a16:creationId xmlns="" xmlns:a16="http://schemas.microsoft.com/office/drawing/2014/main" id="{2D72A2C9-F3CA-4216-8BAD-FA4C970C3C4E}"/>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38200" y="963877"/>
            <a:ext cx="3494362" cy="4930246"/>
          </a:xfrm>
        </p:spPr>
        <p:txBody>
          <a:bodyPr rtlCol="0">
            <a:normAutofit/>
          </a:bodyPr>
          <a:lstStyle/>
          <a:p>
            <a:pPr algn="r">
              <a:defRPr/>
            </a:pPr>
            <a:r>
              <a:rPr lang="en-US" b="1" dirty="0">
                <a:solidFill>
                  <a:schemeClr val="accent1"/>
                </a:solidFill>
              </a:rPr>
              <a:t>STEP 3: Prenatal Education</a:t>
            </a:r>
          </a:p>
        </p:txBody>
      </p:sp>
      <p:sp>
        <p:nvSpPr>
          <p:cNvPr id="132098" name="Content Placeholder 2"/>
          <p:cNvSpPr>
            <a:spLocks noGrp="1"/>
          </p:cNvSpPr>
          <p:nvPr>
            <p:ph idx="1"/>
          </p:nvPr>
        </p:nvSpPr>
        <p:spPr>
          <a:xfrm>
            <a:off x="4976031" y="963877"/>
            <a:ext cx="6377769" cy="4930246"/>
          </a:xfrm>
        </p:spPr>
        <p:txBody>
          <a:bodyPr anchor="ctr">
            <a:normAutofit/>
          </a:bodyPr>
          <a:lstStyle/>
          <a:p>
            <a:pPr eaLnBrk="1" hangingPunct="1"/>
            <a:r>
              <a:rPr lang="en-US" sz="2400" dirty="0"/>
              <a:t>Important!!!!</a:t>
            </a:r>
          </a:p>
          <a:p>
            <a:pPr lvl="1" eaLnBrk="1" hangingPunct="1"/>
            <a:r>
              <a:rPr lang="en-US" dirty="0"/>
              <a:t>Educational programs about breastfeeding are the most effective single intervention in improving BF initiation and duration. (Guise, Ann Fam Medicine 2003)</a:t>
            </a:r>
          </a:p>
          <a:p>
            <a:pPr marL="0" indent="0" eaLnBrk="1" hangingPunct="1">
              <a:buNone/>
            </a:pPr>
            <a:endParaRPr lang="en-US" sz="2400" dirty="0"/>
          </a:p>
          <a:p>
            <a:pPr eaLnBrk="1" hangingPunct="1"/>
            <a:r>
              <a:rPr lang="en-US" sz="2400" dirty="0"/>
              <a:t>It is not the length of the ‘lecture’ on BF but the # of times the topic is introduced and supported</a:t>
            </a:r>
          </a:p>
          <a:p>
            <a:pPr eaLnBrk="1" hangingPunct="1"/>
            <a:endParaRPr lang="en-US" sz="2400" dirty="0"/>
          </a:p>
        </p:txBody>
      </p:sp>
    </p:spTree>
    <p:extLst>
      <p:ext uri="{BB962C8B-B14F-4D97-AF65-F5344CB8AC3E}">
        <p14:creationId xmlns:p14="http://schemas.microsoft.com/office/powerpoint/2010/main" val="5060049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 xmlns:a16="http://schemas.microsoft.com/office/drawing/2014/main" id="{EB181E26-89C4-4A14-92DE-0F4C4B0E9484}"/>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4147" name="Picture 2" descr="G:\BFB grant\education BF.jpg"/>
          <p:cNvPicPr>
            <a:picLocks noChangeAspect="1" noChangeArrowheads="1"/>
          </p:cNvPicPr>
          <p:nvPr/>
        </p:nvPicPr>
        <p:blipFill rotWithShape="1">
          <a:blip r:embed="rId3"/>
          <a:srcRect t="28413" r="-1" b="13614"/>
          <a:stretch/>
        </p:blipFill>
        <p:spPr bwMode="auto">
          <a:xfrm>
            <a:off x="6587330" y="1690689"/>
            <a:ext cx="5604670" cy="2501837"/>
          </a:xfrm>
          <a:custGeom>
            <a:avLst/>
            <a:gdLst>
              <a:gd name="connsiteX0" fmla="*/ 1159248 w 5604670"/>
              <a:gd name="connsiteY0" fmla="*/ 0 h 2501837"/>
              <a:gd name="connsiteX1" fmla="*/ 5604670 w 5604670"/>
              <a:gd name="connsiteY1" fmla="*/ 0 h 2501837"/>
              <a:gd name="connsiteX2" fmla="*/ 5604670 w 5604670"/>
              <a:gd name="connsiteY2" fmla="*/ 2501837 h 2501837"/>
              <a:gd name="connsiteX3" fmla="*/ 0 w 5604670"/>
              <a:gd name="connsiteY3" fmla="*/ 2501837 h 2501837"/>
            </a:gdLst>
            <a:ahLst/>
            <a:cxnLst>
              <a:cxn ang="0">
                <a:pos x="connsiteX0" y="connsiteY0"/>
              </a:cxn>
              <a:cxn ang="0">
                <a:pos x="connsiteX1" y="connsiteY1"/>
              </a:cxn>
              <a:cxn ang="0">
                <a:pos x="connsiteX2" y="connsiteY2"/>
              </a:cxn>
              <a:cxn ang="0">
                <a:pos x="connsiteX3" y="connsiteY3"/>
              </a:cxn>
            </a:cxnLst>
            <a:rect l="l" t="t" r="r" b="b"/>
            <a:pathLst>
              <a:path w="5604670" h="2501837">
                <a:moveTo>
                  <a:pt x="1159248" y="0"/>
                </a:moveTo>
                <a:lnTo>
                  <a:pt x="5604670" y="0"/>
                </a:lnTo>
                <a:lnTo>
                  <a:pt x="5604670" y="2501837"/>
                </a:lnTo>
                <a:lnTo>
                  <a:pt x="0" y="2501837"/>
                </a:lnTo>
                <a:close/>
              </a:path>
            </a:pathLst>
          </a:custGeom>
          <a:noFill/>
        </p:spPr>
      </p:pic>
      <p:pic>
        <p:nvPicPr>
          <p:cNvPr id="134148" name="Picture 3" descr="G:\BFB grant\prenatal class 2.jpg"/>
          <p:cNvPicPr>
            <a:picLocks noChangeAspect="1" noChangeArrowheads="1"/>
          </p:cNvPicPr>
          <p:nvPr/>
        </p:nvPicPr>
        <p:blipFill rotWithShape="1">
          <a:blip r:embed="rId4"/>
          <a:srcRect t="476" r="1" b="47438"/>
          <a:stretch/>
        </p:blipFill>
        <p:spPr bwMode="auto">
          <a:xfrm>
            <a:off x="4791075" y="4357117"/>
            <a:ext cx="7400925" cy="2500884"/>
          </a:xfrm>
          <a:custGeom>
            <a:avLst/>
            <a:gdLst>
              <a:gd name="connsiteX0" fmla="*/ 1717230 w 7400925"/>
              <a:gd name="connsiteY0" fmla="*/ 0 h 2500884"/>
              <a:gd name="connsiteX1" fmla="*/ 7400925 w 7400925"/>
              <a:gd name="connsiteY1" fmla="*/ 0 h 2500884"/>
              <a:gd name="connsiteX2" fmla="*/ 7400925 w 7400925"/>
              <a:gd name="connsiteY2" fmla="*/ 2500884 h 2500884"/>
              <a:gd name="connsiteX3" fmla="*/ 0 w 7400925"/>
              <a:gd name="connsiteY3" fmla="*/ 2500884 h 2500884"/>
              <a:gd name="connsiteX4" fmla="*/ 0 w 7400925"/>
              <a:gd name="connsiteY4" fmla="*/ 2500883 h 2500884"/>
              <a:gd name="connsiteX5" fmla="*/ 552186 w 7400925"/>
              <a:gd name="connsiteY5" fmla="*/ 2500883 h 2500884"/>
              <a:gd name="connsiteX6" fmla="*/ 558423 w 7400925"/>
              <a:gd name="connsiteY6" fmla="*/ 2500883 h 2500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00925" h="2500884">
                <a:moveTo>
                  <a:pt x="1717230" y="0"/>
                </a:moveTo>
                <a:lnTo>
                  <a:pt x="7400925" y="0"/>
                </a:lnTo>
                <a:lnTo>
                  <a:pt x="7400925" y="2500884"/>
                </a:lnTo>
                <a:lnTo>
                  <a:pt x="0" y="2500884"/>
                </a:lnTo>
                <a:lnTo>
                  <a:pt x="0" y="2500883"/>
                </a:lnTo>
                <a:lnTo>
                  <a:pt x="552186" y="2500883"/>
                </a:lnTo>
                <a:lnTo>
                  <a:pt x="558423" y="2500883"/>
                </a:lnTo>
                <a:close/>
              </a:path>
            </a:pathLst>
          </a:custGeom>
          <a:noFill/>
        </p:spPr>
      </p:pic>
      <p:sp>
        <p:nvSpPr>
          <p:cNvPr id="75" name="Freeform 37">
            <a:extLst>
              <a:ext uri="{FF2B5EF4-FFF2-40B4-BE49-F238E27FC236}">
                <a16:creationId xmlns="" xmlns:a16="http://schemas.microsoft.com/office/drawing/2014/main" id="{13958066-7CBD-4B89-8F46-614C4F28BCF9}"/>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V="1">
            <a:off x="0" y="1691641"/>
            <a:ext cx="7571262" cy="5166360"/>
          </a:xfrm>
          <a:custGeom>
            <a:avLst/>
            <a:gdLst>
              <a:gd name="connsiteX0" fmla="*/ 0 w 7571262"/>
              <a:gd name="connsiteY0" fmla="*/ 5166360 h 5166360"/>
              <a:gd name="connsiteX1" fmla="*/ 7571262 w 7571262"/>
              <a:gd name="connsiteY1" fmla="*/ 5166360 h 5166360"/>
              <a:gd name="connsiteX2" fmla="*/ 5177382 w 7571262"/>
              <a:gd name="connsiteY2" fmla="*/ 0 h 5166360"/>
              <a:gd name="connsiteX3" fmla="*/ 5171159 w 7571262"/>
              <a:gd name="connsiteY3" fmla="*/ 0 h 5166360"/>
              <a:gd name="connsiteX4" fmla="*/ 3981368 w 7571262"/>
              <a:gd name="connsiteY4" fmla="*/ 0 h 5166360"/>
              <a:gd name="connsiteX5" fmla="*/ 2331323 w 7571262"/>
              <a:gd name="connsiteY5" fmla="*/ 0 h 5166360"/>
              <a:gd name="connsiteX6" fmla="*/ 0 w 7571262"/>
              <a:gd name="connsiteY6" fmla="*/ 0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71262" h="5166360">
                <a:moveTo>
                  <a:pt x="0" y="5166360"/>
                </a:moveTo>
                <a:lnTo>
                  <a:pt x="7571262" y="5166360"/>
                </a:lnTo>
                <a:lnTo>
                  <a:pt x="5177382" y="0"/>
                </a:lnTo>
                <a:lnTo>
                  <a:pt x="5171159" y="0"/>
                </a:lnTo>
                <a:lnTo>
                  <a:pt x="3981368" y="0"/>
                </a:lnTo>
                <a:lnTo>
                  <a:pt x="2331323" y="0"/>
                </a:lnTo>
                <a:lnTo>
                  <a:pt x="0" y="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p:cNvSpPr>
            <a:spLocks noGrp="1"/>
          </p:cNvSpPr>
          <p:nvPr>
            <p:ph type="title"/>
          </p:nvPr>
        </p:nvSpPr>
        <p:spPr>
          <a:xfrm>
            <a:off x="838200" y="365125"/>
            <a:ext cx="10515600" cy="1325563"/>
          </a:xfrm>
        </p:spPr>
        <p:txBody>
          <a:bodyPr rtlCol="0">
            <a:normAutofit/>
          </a:bodyPr>
          <a:lstStyle/>
          <a:p>
            <a:pPr>
              <a:defRPr/>
            </a:pPr>
            <a:r>
              <a:rPr lang="en-US" b="1" dirty="0">
                <a:solidFill>
                  <a:schemeClr val="bg1"/>
                </a:solidFill>
              </a:rPr>
              <a:t>PRENATAL BREASTFEEDING EDUCATION</a:t>
            </a:r>
          </a:p>
        </p:txBody>
      </p:sp>
      <p:sp>
        <p:nvSpPr>
          <p:cNvPr id="134146" name="Content Placeholder 2"/>
          <p:cNvSpPr>
            <a:spLocks noGrp="1"/>
          </p:cNvSpPr>
          <p:nvPr>
            <p:ph idx="1"/>
          </p:nvPr>
        </p:nvSpPr>
        <p:spPr>
          <a:xfrm>
            <a:off x="838200" y="1690689"/>
            <a:ext cx="5097779" cy="5219158"/>
          </a:xfrm>
        </p:spPr>
        <p:txBody>
          <a:bodyPr anchor="t">
            <a:normAutofit/>
          </a:bodyPr>
          <a:lstStyle/>
          <a:p>
            <a:pPr eaLnBrk="1" hangingPunct="1"/>
            <a:r>
              <a:rPr lang="en-US" dirty="0"/>
              <a:t>Required content:</a:t>
            </a:r>
          </a:p>
          <a:p>
            <a:pPr lvl="1" eaLnBrk="1" hangingPunct="1"/>
            <a:r>
              <a:rPr lang="en-US" sz="2200" dirty="0"/>
              <a:t>Benefits of BF</a:t>
            </a:r>
          </a:p>
          <a:p>
            <a:pPr lvl="1" eaLnBrk="1" hangingPunct="1"/>
            <a:r>
              <a:rPr lang="en-US" sz="2200" dirty="0"/>
              <a:t>Latch, position</a:t>
            </a:r>
          </a:p>
          <a:p>
            <a:pPr lvl="1" eaLnBrk="1" hangingPunct="1"/>
            <a:r>
              <a:rPr lang="en-US" sz="2200" dirty="0"/>
              <a:t>Hospital practices that support BF</a:t>
            </a:r>
          </a:p>
          <a:p>
            <a:pPr lvl="2" eaLnBrk="1" hangingPunct="1"/>
            <a:r>
              <a:rPr lang="en-US" sz="2200" dirty="0"/>
              <a:t>No pacifiers, bottles</a:t>
            </a:r>
          </a:p>
          <a:p>
            <a:pPr lvl="2" eaLnBrk="1" hangingPunct="1"/>
            <a:r>
              <a:rPr lang="en-US" sz="2200" dirty="0"/>
              <a:t>Avoidance of supplements</a:t>
            </a:r>
          </a:p>
          <a:p>
            <a:pPr lvl="2" eaLnBrk="1" hangingPunct="1"/>
            <a:r>
              <a:rPr lang="en-US" sz="2200" dirty="0"/>
              <a:t>Rooming-in</a:t>
            </a:r>
          </a:p>
          <a:p>
            <a:pPr lvl="2" eaLnBrk="1" hangingPunct="1"/>
            <a:r>
              <a:rPr lang="en-US" sz="2200" dirty="0"/>
              <a:t>Feed on demand</a:t>
            </a:r>
          </a:p>
          <a:p>
            <a:pPr lvl="2" eaLnBrk="1" hangingPunct="1"/>
            <a:r>
              <a:rPr lang="en-US" sz="2200" dirty="0"/>
              <a:t>Skin to skin</a:t>
            </a:r>
          </a:p>
          <a:p>
            <a:pPr lvl="1" eaLnBrk="1" hangingPunct="1"/>
            <a:r>
              <a:rPr lang="en-US" sz="2200" dirty="0"/>
              <a:t>Importance of exclusive breastfeeding for 6 mos and the introduction of complementary foods</a:t>
            </a:r>
          </a:p>
          <a:p>
            <a:r>
              <a:rPr lang="en-US" sz="2400" dirty="0"/>
              <a:t>Identify a SUPPORT PERSON!</a:t>
            </a:r>
          </a:p>
          <a:p>
            <a:pPr lvl="1" eaLnBrk="1" hangingPunct="1"/>
            <a:endParaRPr lang="en-US" sz="2000" dirty="0"/>
          </a:p>
        </p:txBody>
      </p:sp>
    </p:spTree>
    <p:extLst>
      <p:ext uri="{BB962C8B-B14F-4D97-AF65-F5344CB8AC3E}">
        <p14:creationId xmlns:p14="http://schemas.microsoft.com/office/powerpoint/2010/main" val="4256489890"/>
      </p:ext>
    </p:extLst>
  </p:cSld>
  <p:clrMapOvr>
    <a:overrideClrMapping bg1="dk1" tx1="lt1" bg2="dk2" tx2="lt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 xmlns:a16="http://schemas.microsoft.com/office/drawing/2014/main" id="{B137817A-6E43-41BF-8F21-9349BDFD275C}"/>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Freeform 12">
            <a:extLst>
              <a:ext uri="{FF2B5EF4-FFF2-40B4-BE49-F238E27FC236}">
                <a16:creationId xmlns="" xmlns:a16="http://schemas.microsoft.com/office/drawing/2014/main" id="{A5BE2DA6-83C9-46EF-B42E-C40224302A0E}"/>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948518" y="1690688"/>
            <a:ext cx="7243482" cy="5167312"/>
          </a:xfrm>
          <a:custGeom>
            <a:avLst/>
            <a:gdLst>
              <a:gd name="connsiteX0" fmla="*/ 0 w 7243482"/>
              <a:gd name="connsiteY0" fmla="*/ 0 h 5167312"/>
              <a:gd name="connsiteX1" fmla="*/ 7243482 w 7243482"/>
              <a:gd name="connsiteY1" fmla="*/ 0 h 5167312"/>
              <a:gd name="connsiteX2" fmla="*/ 7243482 w 7243482"/>
              <a:gd name="connsiteY2" fmla="*/ 5167312 h 5167312"/>
              <a:gd name="connsiteX3" fmla="*/ 221324 w 7243482"/>
              <a:gd name="connsiteY3" fmla="*/ 5167312 h 5167312"/>
              <a:gd name="connsiteX4" fmla="*/ 2615203 w 7243482"/>
              <a:gd name="connsiteY4" fmla="*/ 952 h 5167312"/>
              <a:gd name="connsiteX5" fmla="*/ 0 w 7243482"/>
              <a:gd name="connsiteY5" fmla="*/ 952 h 5167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43482" h="5167312">
                <a:moveTo>
                  <a:pt x="0" y="0"/>
                </a:moveTo>
                <a:lnTo>
                  <a:pt x="7243482" y="0"/>
                </a:lnTo>
                <a:lnTo>
                  <a:pt x="7243482" y="5167312"/>
                </a:lnTo>
                <a:lnTo>
                  <a:pt x="221324" y="5167312"/>
                </a:lnTo>
                <a:lnTo>
                  <a:pt x="2615203" y="952"/>
                </a:lnTo>
                <a:lnTo>
                  <a:pt x="0" y="95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6" name="Freeform 11">
            <a:extLst>
              <a:ext uri="{FF2B5EF4-FFF2-40B4-BE49-F238E27FC236}">
                <a16:creationId xmlns="" xmlns:a16="http://schemas.microsoft.com/office/drawing/2014/main" id="{A1A2EF03-D0CA-4967-B631-C09F910E9368}"/>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1691640"/>
            <a:ext cx="7399176" cy="5166360"/>
          </a:xfrm>
          <a:custGeom>
            <a:avLst/>
            <a:gdLst>
              <a:gd name="connsiteX0" fmla="*/ 0 w 7399176"/>
              <a:gd name="connsiteY0" fmla="*/ 0 h 5166360"/>
              <a:gd name="connsiteX1" fmla="*/ 7399176 w 7399176"/>
              <a:gd name="connsiteY1" fmla="*/ 0 h 5166360"/>
              <a:gd name="connsiteX2" fmla="*/ 5005297 w 7399176"/>
              <a:gd name="connsiteY2" fmla="*/ 5166360 h 5166360"/>
              <a:gd name="connsiteX3" fmla="*/ 0 w 7399176"/>
              <a:gd name="connsiteY3" fmla="*/ 5166360 h 5166360"/>
            </a:gdLst>
            <a:ahLst/>
            <a:cxnLst>
              <a:cxn ang="0">
                <a:pos x="connsiteX0" y="connsiteY0"/>
              </a:cxn>
              <a:cxn ang="0">
                <a:pos x="connsiteX1" y="connsiteY1"/>
              </a:cxn>
              <a:cxn ang="0">
                <a:pos x="connsiteX2" y="connsiteY2"/>
              </a:cxn>
              <a:cxn ang="0">
                <a:pos x="connsiteX3" y="connsiteY3"/>
              </a:cxn>
            </a:cxnLst>
            <a:rect l="l" t="t" r="r" b="b"/>
            <a:pathLst>
              <a:path w="7399176" h="5166360">
                <a:moveTo>
                  <a:pt x="0" y="0"/>
                </a:moveTo>
                <a:lnTo>
                  <a:pt x="7399176" y="0"/>
                </a:lnTo>
                <a:lnTo>
                  <a:pt x="5005297" y="5166360"/>
                </a:lnTo>
                <a:lnTo>
                  <a:pt x="0" y="5166360"/>
                </a:lnTo>
                <a:close/>
              </a:path>
            </a:pathLst>
          </a:cu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9939" name="Picture 7"/>
          <p:cNvPicPr>
            <a:picLocks noChangeAspect="1" noChangeArrowheads="1"/>
          </p:cNvPicPr>
          <p:nvPr/>
        </p:nvPicPr>
        <p:blipFill>
          <a:blip r:embed="rId3"/>
          <a:srcRect/>
          <a:stretch>
            <a:fillRect/>
          </a:stretch>
        </p:blipFill>
        <p:spPr bwMode="auto">
          <a:xfrm>
            <a:off x="7563721" y="2671670"/>
            <a:ext cx="4296585" cy="2846487"/>
          </a:xfrm>
          <a:custGeom>
            <a:avLst/>
            <a:gdLst>
              <a:gd name="connsiteX0" fmla="*/ 0 w 4636009"/>
              <a:gd name="connsiteY0" fmla="*/ 0 h 5032375"/>
              <a:gd name="connsiteX1" fmla="*/ 4636009 w 4636009"/>
              <a:gd name="connsiteY1" fmla="*/ 0 h 5032375"/>
              <a:gd name="connsiteX2" fmla="*/ 4636009 w 4636009"/>
              <a:gd name="connsiteY2" fmla="*/ 5032375 h 5032375"/>
              <a:gd name="connsiteX3" fmla="*/ 0 w 4636009"/>
              <a:gd name="connsiteY3" fmla="*/ 5032375 h 5032375"/>
            </a:gdLst>
            <a:ahLst/>
            <a:cxnLst>
              <a:cxn ang="0">
                <a:pos x="connsiteX0" y="connsiteY0"/>
              </a:cxn>
              <a:cxn ang="0">
                <a:pos x="connsiteX1" y="connsiteY1"/>
              </a:cxn>
              <a:cxn ang="0">
                <a:pos x="connsiteX2" y="connsiteY2"/>
              </a:cxn>
              <a:cxn ang="0">
                <a:pos x="connsiteX3" y="connsiteY3"/>
              </a:cxn>
            </a:cxnLst>
            <a:rect l="l" t="t" r="r" b="b"/>
            <a:pathLst>
              <a:path w="4636009" h="5032375">
                <a:moveTo>
                  <a:pt x="0" y="0"/>
                </a:moveTo>
                <a:lnTo>
                  <a:pt x="4636009" y="0"/>
                </a:lnTo>
                <a:lnTo>
                  <a:pt x="4636009" y="5032375"/>
                </a:lnTo>
                <a:lnTo>
                  <a:pt x="0" y="5032375"/>
                </a:lnTo>
                <a:close/>
              </a:path>
            </a:pathLst>
          </a:custGeom>
          <a:noFill/>
        </p:spPr>
      </p:pic>
      <p:sp>
        <p:nvSpPr>
          <p:cNvPr id="39937" name="Title 3"/>
          <p:cNvSpPr>
            <a:spLocks noGrp="1"/>
          </p:cNvSpPr>
          <p:nvPr>
            <p:ph type="title"/>
          </p:nvPr>
        </p:nvSpPr>
        <p:spPr>
          <a:xfrm>
            <a:off x="838200" y="365125"/>
            <a:ext cx="10515600" cy="1325563"/>
          </a:xfrm>
        </p:spPr>
        <p:txBody>
          <a:bodyPr>
            <a:normAutofit/>
          </a:bodyPr>
          <a:lstStyle/>
          <a:p>
            <a:r>
              <a:rPr lang="en-US" b="1" dirty="0">
                <a:solidFill>
                  <a:schemeClr val="bg1">
                    <a:lumMod val="95000"/>
                    <a:lumOff val="5000"/>
                  </a:schemeClr>
                </a:solidFill>
              </a:rPr>
              <a:t>STEP 4: Help mothers initiate breastfeeding within the first hour of birth: </a:t>
            </a:r>
            <a:r>
              <a:rPr lang="en-US" dirty="0">
                <a:solidFill>
                  <a:schemeClr val="bg1">
                    <a:lumMod val="95000"/>
                    <a:lumOff val="5000"/>
                  </a:schemeClr>
                </a:solidFill>
              </a:rPr>
              <a:t>Skin to Skin (S2S)</a:t>
            </a:r>
          </a:p>
        </p:txBody>
      </p:sp>
      <p:sp>
        <p:nvSpPr>
          <p:cNvPr id="5" name="Content Placeholder 4"/>
          <p:cNvSpPr>
            <a:spLocks noGrp="1"/>
          </p:cNvSpPr>
          <p:nvPr>
            <p:ph idx="1"/>
          </p:nvPr>
        </p:nvSpPr>
        <p:spPr>
          <a:xfrm>
            <a:off x="838200" y="1824087"/>
            <a:ext cx="4317322" cy="5076334"/>
          </a:xfrm>
        </p:spPr>
        <p:txBody>
          <a:bodyPr rtlCol="0" anchor="ctr">
            <a:normAutofit lnSpcReduction="10000"/>
          </a:bodyPr>
          <a:lstStyle/>
          <a:p>
            <a:pPr>
              <a:defRPr/>
            </a:pPr>
            <a:r>
              <a:rPr lang="en-US" b="1" i="1" dirty="0"/>
              <a:t>Why skin to skin?</a:t>
            </a:r>
          </a:p>
          <a:p>
            <a:pPr lvl="1">
              <a:buFont typeface="Arial" panose="020B0604020202020204" pitchFamily="34" charset="0"/>
              <a:buChar char="–"/>
              <a:defRPr/>
            </a:pPr>
            <a:r>
              <a:rPr lang="en-US" sz="2200" b="1" dirty="0"/>
              <a:t>Mothers</a:t>
            </a:r>
          </a:p>
          <a:p>
            <a:pPr lvl="2">
              <a:defRPr/>
            </a:pPr>
            <a:r>
              <a:rPr lang="en-US" sz="1800" dirty="0"/>
              <a:t>Facilitates BF initiation</a:t>
            </a:r>
          </a:p>
          <a:p>
            <a:pPr lvl="2">
              <a:defRPr/>
            </a:pPr>
            <a:r>
              <a:rPr lang="en-US" sz="1800" dirty="0"/>
              <a:t>Enhanced milk production</a:t>
            </a:r>
          </a:p>
          <a:p>
            <a:pPr lvl="2">
              <a:defRPr/>
            </a:pPr>
            <a:r>
              <a:rPr lang="en-US" sz="1800" dirty="0"/>
              <a:t>Bonding</a:t>
            </a:r>
          </a:p>
          <a:p>
            <a:pPr lvl="2">
              <a:defRPr/>
            </a:pPr>
            <a:r>
              <a:rPr lang="en-US" sz="1800" dirty="0"/>
              <a:t>Analgesia</a:t>
            </a:r>
          </a:p>
          <a:p>
            <a:pPr lvl="2">
              <a:defRPr/>
            </a:pPr>
            <a:r>
              <a:rPr lang="en-US" sz="1800" dirty="0"/>
              <a:t>Calming</a:t>
            </a:r>
          </a:p>
          <a:p>
            <a:pPr lvl="2">
              <a:defRPr/>
            </a:pPr>
            <a:r>
              <a:rPr lang="en-US" sz="1800" dirty="0"/>
              <a:t>Regulates temperature</a:t>
            </a:r>
          </a:p>
          <a:p>
            <a:pPr lvl="1">
              <a:buFont typeface="Arial" panose="020B0604020202020204" pitchFamily="34" charset="0"/>
              <a:buChar char="–"/>
              <a:defRPr/>
            </a:pPr>
            <a:r>
              <a:rPr lang="en-US" sz="2200" b="1" dirty="0"/>
              <a:t>Newborn</a:t>
            </a:r>
            <a:r>
              <a:rPr lang="en-US" sz="2200" dirty="0"/>
              <a:t> </a:t>
            </a:r>
          </a:p>
          <a:p>
            <a:pPr lvl="2">
              <a:defRPr/>
            </a:pPr>
            <a:r>
              <a:rPr lang="en-US" sz="1800" dirty="0"/>
              <a:t>More contented, less crying</a:t>
            </a:r>
          </a:p>
          <a:p>
            <a:pPr lvl="2">
              <a:defRPr/>
            </a:pPr>
            <a:r>
              <a:rPr lang="en-US" sz="1800" dirty="0"/>
              <a:t>Better subsequent latch</a:t>
            </a:r>
          </a:p>
          <a:p>
            <a:pPr lvl="2">
              <a:defRPr/>
            </a:pPr>
            <a:r>
              <a:rPr lang="en-US" sz="1800" dirty="0"/>
              <a:t>Promotes physiologic stability (HR, breathing)/smoother transition</a:t>
            </a:r>
          </a:p>
          <a:p>
            <a:pPr lvl="2">
              <a:defRPr/>
            </a:pPr>
            <a:r>
              <a:rPr lang="en-US" sz="1800" dirty="0"/>
              <a:t>Higher blood sugars</a:t>
            </a:r>
          </a:p>
          <a:p>
            <a:pPr lvl="2">
              <a:defRPr/>
            </a:pPr>
            <a:r>
              <a:rPr lang="en-US" sz="1800" dirty="0"/>
              <a:t>Warmth</a:t>
            </a:r>
          </a:p>
          <a:p>
            <a:pPr marL="0" indent="0">
              <a:buNone/>
              <a:defRPr/>
            </a:pPr>
            <a:endParaRPr lang="en-US" sz="1400" dirty="0"/>
          </a:p>
        </p:txBody>
      </p:sp>
    </p:spTree>
    <p:extLst>
      <p:ext uri="{BB962C8B-B14F-4D97-AF65-F5344CB8AC3E}">
        <p14:creationId xmlns:p14="http://schemas.microsoft.com/office/powerpoint/2010/main" val="3177408293"/>
      </p:ext>
    </p:extLst>
  </p:cSld>
  <p:clrMapOvr>
    <a:overrideClrMapping bg1="dk1" tx1="lt1" bg2="dk2" tx2="lt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4" name="Picture 3" descr="A person lying on a bed&#10;&#10;Description generated with very high confidence">
            <a:extLst>
              <a:ext uri="{FF2B5EF4-FFF2-40B4-BE49-F238E27FC236}">
                <a16:creationId xmlns="" xmlns:a16="http://schemas.microsoft.com/office/drawing/2014/main" id="{9F63018F-2024-45B0-9F99-36FD4F5E3B6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7303" r="2982" b="-2"/>
          <a:stretch/>
        </p:blipFill>
        <p:spPr>
          <a:xfrm>
            <a:off x="3008896" y="-2655"/>
            <a:ext cx="2917457" cy="3407774"/>
          </a:xfrm>
          <a:prstGeom prst="rect">
            <a:avLst/>
          </a:prstGeom>
        </p:spPr>
      </p:pic>
      <p:pic>
        <p:nvPicPr>
          <p:cNvPr id="5" name="Picture 4" descr="A person lying on a bed&#10;&#10;Description generated with high confidence">
            <a:extLst>
              <a:ext uri="{FF2B5EF4-FFF2-40B4-BE49-F238E27FC236}">
                <a16:creationId xmlns="" xmlns:a16="http://schemas.microsoft.com/office/drawing/2014/main" id="{83DE2F50-75E8-48E9-941A-2AFE5EE15DE9}"/>
              </a:ext>
            </a:extLst>
          </p:cNvPr>
          <p:cNvPicPr>
            <a:picLocks noChangeAspect="1"/>
          </p:cNvPicPr>
          <p:nvPr/>
        </p:nvPicPr>
        <p:blipFill rotWithShape="1">
          <a:blip r:embed="rId4">
            <a:extLst>
              <a:ext uri="{28A0092B-C50C-407E-A947-70E740481C1C}">
                <a14:useLocalDpi xmlns:a14="http://schemas.microsoft.com/office/drawing/2010/main" val="0"/>
              </a:ext>
            </a:extLst>
          </a:blip>
          <a:srcRect r="1" b="14650"/>
          <a:stretch/>
        </p:blipFill>
        <p:spPr>
          <a:xfrm>
            <a:off x="20" y="3494314"/>
            <a:ext cx="5926333" cy="3363686"/>
          </a:xfrm>
          <a:prstGeom prst="rect">
            <a:avLst/>
          </a:prstGeom>
        </p:spPr>
      </p:pic>
      <p:pic>
        <p:nvPicPr>
          <p:cNvPr id="41987" name="Picture 3" descr="G:\BFB grant\sts dad.jpg"/>
          <p:cNvPicPr>
            <a:picLocks noChangeAspect="1" noChangeArrowheads="1"/>
          </p:cNvPicPr>
          <p:nvPr/>
        </p:nvPicPr>
        <p:blipFill rotWithShape="1">
          <a:blip r:embed="rId5"/>
          <a:srcRect r="-1" b="8014"/>
          <a:stretch/>
        </p:blipFill>
        <p:spPr bwMode="auto">
          <a:xfrm>
            <a:off x="20" y="10"/>
            <a:ext cx="2917436" cy="3407764"/>
          </a:xfrm>
          <a:prstGeom prst="rect">
            <a:avLst/>
          </a:prstGeom>
          <a:noFill/>
        </p:spPr>
      </p:pic>
      <p:sp>
        <p:nvSpPr>
          <p:cNvPr id="41985" name="Title 1"/>
          <p:cNvSpPr>
            <a:spLocks noGrp="1"/>
          </p:cNvSpPr>
          <p:nvPr>
            <p:ph type="title"/>
          </p:nvPr>
        </p:nvSpPr>
        <p:spPr>
          <a:xfrm>
            <a:off x="6400800" y="484632"/>
            <a:ext cx="5299586" cy="1609344"/>
          </a:xfrm>
          <a:ln>
            <a:noFill/>
          </a:ln>
        </p:spPr>
        <p:txBody>
          <a:bodyPr>
            <a:normAutofit/>
          </a:bodyPr>
          <a:lstStyle/>
          <a:p>
            <a:r>
              <a:rPr lang="en-US" sz="4000" b="1" dirty="0"/>
              <a:t>S2S</a:t>
            </a:r>
          </a:p>
        </p:txBody>
      </p:sp>
      <p:sp>
        <p:nvSpPr>
          <p:cNvPr id="3" name="Content Placeholder 2"/>
          <p:cNvSpPr>
            <a:spLocks noGrp="1"/>
          </p:cNvSpPr>
          <p:nvPr>
            <p:ph idx="1"/>
          </p:nvPr>
        </p:nvSpPr>
        <p:spPr>
          <a:xfrm>
            <a:off x="6400800" y="2121408"/>
            <a:ext cx="5118756" cy="4050792"/>
          </a:xfrm>
        </p:spPr>
        <p:txBody>
          <a:bodyPr rtlCol="0">
            <a:normAutofit/>
          </a:bodyPr>
          <a:lstStyle/>
          <a:p>
            <a:pPr>
              <a:defRPr/>
            </a:pPr>
            <a:r>
              <a:rPr lang="en-US" sz="2400" b="1" i="1" dirty="0"/>
              <a:t>When?</a:t>
            </a:r>
          </a:p>
          <a:p>
            <a:pPr lvl="1">
              <a:buFont typeface="Arial" panose="020B0604020202020204" pitchFamily="34" charset="0"/>
              <a:buChar char="–"/>
              <a:defRPr/>
            </a:pPr>
            <a:r>
              <a:rPr lang="en-US" sz="2000" b="1" i="1" dirty="0"/>
              <a:t>Immediately after birth </a:t>
            </a:r>
            <a:r>
              <a:rPr lang="en-US" sz="2000" i="1" dirty="0"/>
              <a:t>unless medical problems (whether formula or breastfeeding)</a:t>
            </a:r>
          </a:p>
          <a:p>
            <a:pPr lvl="2">
              <a:buFont typeface="Arial" panose="020B0604020202020204" pitchFamily="34" charset="0"/>
              <a:buChar char="–"/>
              <a:defRPr/>
            </a:pPr>
            <a:r>
              <a:rPr lang="en-US" b="1" i="1" dirty="0"/>
              <a:t>As soon as the mother is able to respond following C/S birth, ideally in the OR</a:t>
            </a:r>
          </a:p>
          <a:p>
            <a:pPr lvl="1">
              <a:buFont typeface="Arial" panose="020B0604020202020204" pitchFamily="34" charset="0"/>
              <a:buChar char="–"/>
              <a:defRPr/>
            </a:pPr>
            <a:r>
              <a:rPr lang="en-US" sz="2000" b="1" dirty="0"/>
              <a:t>In the days/weeks after birth</a:t>
            </a:r>
            <a:endParaRPr lang="en-US" sz="2000" b="1" i="1" dirty="0"/>
          </a:p>
          <a:p>
            <a:pPr marL="457200" lvl="1" indent="0">
              <a:buNone/>
              <a:defRPr/>
            </a:pPr>
            <a:endParaRPr lang="en-US" sz="2000" b="1" i="1" dirty="0"/>
          </a:p>
          <a:p>
            <a:pPr>
              <a:defRPr/>
            </a:pPr>
            <a:r>
              <a:rPr lang="en-US" sz="2400" b="1" i="1" dirty="0"/>
              <a:t>Who?</a:t>
            </a:r>
          </a:p>
          <a:p>
            <a:pPr lvl="1">
              <a:buFont typeface="Arial" panose="020B0604020202020204" pitchFamily="34" charset="0"/>
              <a:buChar char="–"/>
              <a:defRPr/>
            </a:pPr>
            <a:r>
              <a:rPr lang="en-US" sz="2000" dirty="0"/>
              <a:t>Fathers, other family members</a:t>
            </a:r>
          </a:p>
          <a:p>
            <a:pPr marL="457200" lvl="1" indent="0">
              <a:buNone/>
              <a:defRPr/>
            </a:pPr>
            <a:endParaRPr lang="en-US" sz="2000" b="1" i="1" dirty="0"/>
          </a:p>
        </p:txBody>
      </p:sp>
    </p:spTree>
    <p:extLst>
      <p:ext uri="{BB962C8B-B14F-4D97-AF65-F5344CB8AC3E}">
        <p14:creationId xmlns:p14="http://schemas.microsoft.com/office/powerpoint/2010/main" val="1244038833"/>
      </p:ext>
    </p:extLst>
  </p:cSld>
  <p:clrMapOvr>
    <a:overrideClrMapping bg1="dk1" tx1="lt1" bg2="dk2" tx2="lt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44035" name="Picture 2" descr="G:\BFB grant\sts 4.jpg"/>
          <p:cNvPicPr>
            <a:picLocks noChangeAspect="1" noChangeArrowheads="1"/>
          </p:cNvPicPr>
          <p:nvPr/>
        </p:nvPicPr>
        <p:blipFill rotWithShape="1">
          <a:blip r:embed="rId3"/>
          <a:srcRect r="1" b="15602"/>
          <a:stretch/>
        </p:blipFill>
        <p:spPr bwMode="auto">
          <a:xfrm>
            <a:off x="20" y="3494314"/>
            <a:ext cx="5926333" cy="3363686"/>
          </a:xfrm>
          <a:prstGeom prst="rect">
            <a:avLst/>
          </a:prstGeom>
          <a:noFill/>
        </p:spPr>
      </p:pic>
      <p:sp>
        <p:nvSpPr>
          <p:cNvPr id="44033" name="Title 1"/>
          <p:cNvSpPr>
            <a:spLocks noGrp="1"/>
          </p:cNvSpPr>
          <p:nvPr>
            <p:ph type="title"/>
          </p:nvPr>
        </p:nvSpPr>
        <p:spPr>
          <a:xfrm>
            <a:off x="6400800" y="484632"/>
            <a:ext cx="5299586" cy="1609344"/>
          </a:xfrm>
          <a:ln>
            <a:noFill/>
          </a:ln>
        </p:spPr>
        <p:txBody>
          <a:bodyPr>
            <a:normAutofit/>
          </a:bodyPr>
          <a:lstStyle/>
          <a:p>
            <a:r>
              <a:rPr lang="en-US" sz="4000" b="1" dirty="0"/>
              <a:t>S2S</a:t>
            </a:r>
          </a:p>
        </p:txBody>
      </p:sp>
      <p:sp>
        <p:nvSpPr>
          <p:cNvPr id="3" name="Content Placeholder 2"/>
          <p:cNvSpPr>
            <a:spLocks noGrp="1"/>
          </p:cNvSpPr>
          <p:nvPr>
            <p:ph idx="1"/>
          </p:nvPr>
        </p:nvSpPr>
        <p:spPr>
          <a:xfrm>
            <a:off x="6400800" y="1758099"/>
            <a:ext cx="5118756" cy="4414101"/>
          </a:xfrm>
        </p:spPr>
        <p:txBody>
          <a:bodyPr rtlCol="0">
            <a:normAutofit lnSpcReduction="10000"/>
          </a:bodyPr>
          <a:lstStyle/>
          <a:p>
            <a:pPr>
              <a:defRPr/>
            </a:pPr>
            <a:r>
              <a:rPr lang="en-US" sz="2400" b="1" i="1" dirty="0"/>
              <a:t>How?</a:t>
            </a:r>
          </a:p>
          <a:p>
            <a:pPr lvl="1">
              <a:buFont typeface="Arial" panose="020B0604020202020204" pitchFamily="34" charset="0"/>
              <a:buChar char="–"/>
              <a:defRPr/>
            </a:pPr>
            <a:r>
              <a:rPr lang="en-US" sz="2000" b="1" dirty="0"/>
              <a:t>Vag delivery</a:t>
            </a:r>
            <a:r>
              <a:rPr lang="en-US" sz="2000" dirty="0"/>
              <a:t>: Baby placed  supine on mother’s bare chest, dried quickly, evaluated, placed prone. Both covered with warm blanket</a:t>
            </a:r>
          </a:p>
          <a:p>
            <a:pPr lvl="1">
              <a:buFont typeface="Arial" panose="020B0604020202020204" pitchFamily="34" charset="0"/>
              <a:buChar char="–"/>
              <a:defRPr/>
            </a:pPr>
            <a:r>
              <a:rPr lang="en-US" sz="2000" b="1" dirty="0"/>
              <a:t>Cesarean delivery</a:t>
            </a:r>
            <a:r>
              <a:rPr lang="en-US" sz="2000" dirty="0"/>
              <a:t>:  assessment on warmer, placed on mother by 5 min.</a:t>
            </a:r>
          </a:p>
          <a:p>
            <a:pPr lvl="1">
              <a:buFont typeface="Arial" panose="020B0604020202020204" pitchFamily="34" charset="0"/>
              <a:buChar char="–"/>
              <a:defRPr/>
            </a:pPr>
            <a:r>
              <a:rPr lang="en-US" sz="2000" b="1" dirty="0"/>
              <a:t>Delay</a:t>
            </a:r>
            <a:r>
              <a:rPr lang="en-US" sz="2000" dirty="0"/>
              <a:t> weight, measurements, Vit K injection, eye prophylaxis  until </a:t>
            </a:r>
            <a:r>
              <a:rPr lang="en-US" sz="2000" b="1" dirty="0"/>
              <a:t>after</a:t>
            </a:r>
            <a:r>
              <a:rPr lang="en-US" sz="2000" dirty="0"/>
              <a:t> first feeding</a:t>
            </a:r>
          </a:p>
          <a:p>
            <a:pPr lvl="1">
              <a:buFont typeface="Arial" panose="020B0604020202020204" pitchFamily="34" charset="0"/>
              <a:buChar char="–"/>
              <a:defRPr/>
            </a:pPr>
            <a:r>
              <a:rPr lang="en-US" sz="2000" dirty="0"/>
              <a:t>Follow safe sleep recommendations</a:t>
            </a:r>
          </a:p>
          <a:p>
            <a:pPr>
              <a:defRPr/>
            </a:pPr>
            <a:r>
              <a:rPr lang="en-US" sz="2400" b="1" i="1" dirty="0"/>
              <a:t>How long?</a:t>
            </a:r>
          </a:p>
          <a:p>
            <a:pPr lvl="1">
              <a:buFont typeface="Arial" panose="020B0604020202020204" pitchFamily="34" charset="0"/>
              <a:buChar char="–"/>
              <a:defRPr/>
            </a:pPr>
            <a:r>
              <a:rPr lang="en-US" sz="2000" b="1" i="1" dirty="0"/>
              <a:t>As long as the mother wishes</a:t>
            </a:r>
          </a:p>
          <a:p>
            <a:pPr lvl="1">
              <a:buFont typeface="Arial" panose="020B0604020202020204" pitchFamily="34" charset="0"/>
              <a:buChar char="–"/>
              <a:defRPr/>
            </a:pPr>
            <a:r>
              <a:rPr lang="en-US" sz="2000" b="1" i="1" dirty="0"/>
              <a:t>At least until after the first BF </a:t>
            </a:r>
          </a:p>
          <a:p>
            <a:pPr>
              <a:defRPr/>
            </a:pPr>
            <a:endParaRPr lang="en-US" sz="1700" b="1" dirty="0"/>
          </a:p>
        </p:txBody>
      </p:sp>
      <p:pic>
        <p:nvPicPr>
          <p:cNvPr id="2" name="Picture 1">
            <a:extLst>
              <a:ext uri="{FF2B5EF4-FFF2-40B4-BE49-F238E27FC236}">
                <a16:creationId xmlns="" xmlns:a16="http://schemas.microsoft.com/office/drawing/2014/main" id="{4D7ABDE9-5B96-4265-B020-438F5B624ADF}"/>
              </a:ext>
            </a:extLst>
          </p:cNvPr>
          <p:cNvPicPr>
            <a:picLocks noChangeAspect="1"/>
          </p:cNvPicPr>
          <p:nvPr/>
        </p:nvPicPr>
        <p:blipFill>
          <a:blip r:embed="rId4"/>
          <a:stretch>
            <a:fillRect/>
          </a:stretch>
        </p:blipFill>
        <p:spPr>
          <a:xfrm>
            <a:off x="3238500" y="1285875"/>
            <a:ext cx="2687853" cy="2015890"/>
          </a:xfrm>
          <a:prstGeom prst="rect">
            <a:avLst/>
          </a:prstGeom>
        </p:spPr>
      </p:pic>
      <p:pic>
        <p:nvPicPr>
          <p:cNvPr id="5" name="Picture 4">
            <a:extLst>
              <a:ext uri="{FF2B5EF4-FFF2-40B4-BE49-F238E27FC236}">
                <a16:creationId xmlns="" xmlns:a16="http://schemas.microsoft.com/office/drawing/2014/main" id="{7A098686-9B6D-4DEE-9984-D3CD5EA685FD}"/>
              </a:ext>
            </a:extLst>
          </p:cNvPr>
          <p:cNvPicPr>
            <a:picLocks noChangeAspect="1"/>
          </p:cNvPicPr>
          <p:nvPr/>
        </p:nvPicPr>
        <p:blipFill>
          <a:blip r:embed="rId5"/>
          <a:stretch>
            <a:fillRect/>
          </a:stretch>
        </p:blipFill>
        <p:spPr>
          <a:xfrm>
            <a:off x="0" y="1285875"/>
            <a:ext cx="3057670" cy="2034740"/>
          </a:xfrm>
          <a:prstGeom prst="rect">
            <a:avLst/>
          </a:prstGeom>
        </p:spPr>
      </p:pic>
    </p:spTree>
    <p:extLst>
      <p:ext uri="{BB962C8B-B14F-4D97-AF65-F5344CB8AC3E}">
        <p14:creationId xmlns:p14="http://schemas.microsoft.com/office/powerpoint/2010/main" val="799614273"/>
      </p:ext>
    </p:extLst>
  </p:cSld>
  <p:clrMapOvr>
    <a:overrideClrMapping bg1="dk1" tx1="lt1" bg2="dk2" tx2="lt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 xmlns:a16="http://schemas.microsoft.com/office/drawing/2014/main" id="{8D70B121-56F4-4848-B38B-182089D909FA}"/>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5" name="Straight Connector 24">
            <a:extLst>
              <a:ext uri="{FF2B5EF4-FFF2-40B4-BE49-F238E27FC236}">
                <a16:creationId xmlns="" xmlns:a16="http://schemas.microsoft.com/office/drawing/2014/main" id="{2D72A2C9-F3CA-4216-8BAD-FA4C970C3C4E}"/>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 xmlns:a16="http://schemas.microsoft.com/office/drawing/2014/main" id="{84A6CB53-D78D-4BE8-B370-B33E1B113625}"/>
              </a:ext>
            </a:extLst>
          </p:cNvPr>
          <p:cNvSpPr>
            <a:spLocks noGrp="1"/>
          </p:cNvSpPr>
          <p:nvPr>
            <p:ph type="title"/>
          </p:nvPr>
        </p:nvSpPr>
        <p:spPr>
          <a:xfrm>
            <a:off x="838200" y="963877"/>
            <a:ext cx="3494362" cy="4930246"/>
          </a:xfrm>
        </p:spPr>
        <p:txBody>
          <a:bodyPr vert="horz" lIns="91440" tIns="45720" rIns="91440" bIns="45720" rtlCol="0">
            <a:normAutofit/>
          </a:bodyPr>
          <a:lstStyle/>
          <a:p>
            <a:pPr algn="r"/>
            <a:r>
              <a:rPr lang="en-US" sz="4100" b="1" kern="1200" dirty="0">
                <a:solidFill>
                  <a:schemeClr val="accent1"/>
                </a:solidFill>
                <a:latin typeface="+mj-lt"/>
                <a:ea typeface="+mj-ea"/>
                <a:cs typeface="+mj-cs"/>
              </a:rPr>
              <a:t>STEP 5</a:t>
            </a:r>
            <a:r>
              <a:rPr lang="en-US" sz="4100" kern="1200" dirty="0">
                <a:solidFill>
                  <a:schemeClr val="accent1"/>
                </a:solidFill>
                <a:latin typeface="+mj-lt"/>
                <a:ea typeface="+mj-ea"/>
                <a:cs typeface="+mj-cs"/>
              </a:rPr>
              <a:t>: </a:t>
            </a:r>
            <a:r>
              <a:rPr lang="en-US" sz="4100" b="1" kern="1200" dirty="0">
                <a:solidFill>
                  <a:schemeClr val="accent1"/>
                </a:solidFill>
                <a:latin typeface="+mj-lt"/>
                <a:ea typeface="+mj-ea"/>
                <a:cs typeface="+mj-cs"/>
              </a:rPr>
              <a:t>Show mothers how to breastfeed and maintain lactation if they are separated from their infants</a:t>
            </a:r>
          </a:p>
        </p:txBody>
      </p:sp>
      <p:sp>
        <p:nvSpPr>
          <p:cNvPr id="3" name="Content Placeholder 2">
            <a:extLst>
              <a:ext uri="{FF2B5EF4-FFF2-40B4-BE49-F238E27FC236}">
                <a16:creationId xmlns="" xmlns:a16="http://schemas.microsoft.com/office/drawing/2014/main" id="{BE9656E6-D26B-4882-814F-18C736BDFAA6}"/>
              </a:ext>
            </a:extLst>
          </p:cNvPr>
          <p:cNvSpPr>
            <a:spLocks noGrp="1"/>
          </p:cNvSpPr>
          <p:nvPr>
            <p:ph idx="1"/>
          </p:nvPr>
        </p:nvSpPr>
        <p:spPr>
          <a:xfrm>
            <a:off x="4976031" y="963877"/>
            <a:ext cx="6377769" cy="4930246"/>
          </a:xfrm>
        </p:spPr>
        <p:txBody>
          <a:bodyPr anchor="ctr">
            <a:normAutofit/>
          </a:bodyPr>
          <a:lstStyle/>
          <a:p>
            <a:r>
              <a:rPr lang="en-US" dirty="0"/>
              <a:t>Education also pertains to formula feeding families</a:t>
            </a:r>
          </a:p>
          <a:p>
            <a:r>
              <a:rPr lang="en-US" dirty="0"/>
              <a:t>Assessments and education are provided by nursing staff</a:t>
            </a:r>
          </a:p>
          <a:p>
            <a:r>
              <a:rPr lang="en-US" dirty="0"/>
              <a:t>Lactation consultants are available to assist with problems</a:t>
            </a:r>
          </a:p>
        </p:txBody>
      </p:sp>
    </p:spTree>
    <p:extLst>
      <p:ext uri="{BB962C8B-B14F-4D97-AF65-F5344CB8AC3E}">
        <p14:creationId xmlns:p14="http://schemas.microsoft.com/office/powerpoint/2010/main" val="41597071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9" name="Freeform: Shape 28">
            <a:extLst>
              <a:ext uri="{FF2B5EF4-FFF2-40B4-BE49-F238E27FC236}">
                <a16:creationId xmlns="" xmlns:a16="http://schemas.microsoft.com/office/drawing/2014/main" id="{2C6A2225-94AF-4BC4-98F4-77746E7B10A9}"/>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7525108" y="1"/>
            <a:ext cx="4666892" cy="3612937"/>
          </a:xfrm>
          <a:custGeom>
            <a:avLst/>
            <a:gdLst>
              <a:gd name="connsiteX0" fmla="*/ 192227 w 4666892"/>
              <a:gd name="connsiteY0" fmla="*/ 0 h 3612937"/>
              <a:gd name="connsiteX1" fmla="*/ 4666892 w 4666892"/>
              <a:gd name="connsiteY1" fmla="*/ 0 h 3612937"/>
              <a:gd name="connsiteX2" fmla="*/ 4666892 w 4666892"/>
              <a:gd name="connsiteY2" fmla="*/ 2643684 h 3612937"/>
              <a:gd name="connsiteX3" fmla="*/ 4657487 w 4666892"/>
              <a:gd name="connsiteY3" fmla="*/ 2656262 h 3612937"/>
              <a:gd name="connsiteX4" fmla="*/ 2628900 w 4666892"/>
              <a:gd name="connsiteY4" fmla="*/ 3612937 h 3612937"/>
              <a:gd name="connsiteX5" fmla="*/ 0 w 4666892"/>
              <a:gd name="connsiteY5" fmla="*/ 984037 h 3612937"/>
              <a:gd name="connsiteX6" fmla="*/ 118190 w 4666892"/>
              <a:gd name="connsiteY6" fmla="*/ 202283 h 3612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66892" h="3612937">
                <a:moveTo>
                  <a:pt x="192227" y="0"/>
                </a:moveTo>
                <a:lnTo>
                  <a:pt x="4666892" y="0"/>
                </a:lnTo>
                <a:lnTo>
                  <a:pt x="4666892" y="2643684"/>
                </a:lnTo>
                <a:lnTo>
                  <a:pt x="4657487" y="2656262"/>
                </a:lnTo>
                <a:cubicBezTo>
                  <a:pt x="4175308" y="3240527"/>
                  <a:pt x="3445594" y="3612937"/>
                  <a:pt x="2628900" y="3612937"/>
                </a:cubicBezTo>
                <a:cubicBezTo>
                  <a:pt x="1176999" y="3612937"/>
                  <a:pt x="0" y="2435938"/>
                  <a:pt x="0" y="984037"/>
                </a:cubicBezTo>
                <a:cubicBezTo>
                  <a:pt x="0" y="711806"/>
                  <a:pt x="41379" y="449239"/>
                  <a:pt x="118190" y="2022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1" name="Freeform: Shape 30">
            <a:extLst>
              <a:ext uri="{FF2B5EF4-FFF2-40B4-BE49-F238E27FC236}">
                <a16:creationId xmlns="" xmlns:a16="http://schemas.microsoft.com/office/drawing/2014/main" id="{648F5915-2CE1-4F74-88C5-D4366893D2DF}"/>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8604737" y="3918051"/>
            <a:ext cx="3587263" cy="2939948"/>
          </a:xfrm>
          <a:custGeom>
            <a:avLst/>
            <a:gdLst>
              <a:gd name="connsiteX0" fmla="*/ 2070613 w 3587263"/>
              <a:gd name="connsiteY0" fmla="*/ 0 h 2939948"/>
              <a:gd name="connsiteX1" fmla="*/ 3534758 w 3587263"/>
              <a:gd name="connsiteY1" fmla="*/ 606469 h 2939948"/>
              <a:gd name="connsiteX2" fmla="*/ 3587263 w 3587263"/>
              <a:gd name="connsiteY2" fmla="*/ 664240 h 2939948"/>
              <a:gd name="connsiteX3" fmla="*/ 3587263 w 3587263"/>
              <a:gd name="connsiteY3" fmla="*/ 2939948 h 2939948"/>
              <a:gd name="connsiteX4" fmla="*/ 193241 w 3587263"/>
              <a:gd name="connsiteY4" fmla="*/ 2939948 h 2939948"/>
              <a:gd name="connsiteX5" fmla="*/ 162719 w 3587263"/>
              <a:gd name="connsiteY5" fmla="*/ 2876589 h 2939948"/>
              <a:gd name="connsiteX6" fmla="*/ 0 w 3587263"/>
              <a:gd name="connsiteY6" fmla="*/ 2070613 h 2939948"/>
              <a:gd name="connsiteX7" fmla="*/ 2070613 w 3587263"/>
              <a:gd name="connsiteY7" fmla="*/ 0 h 2939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87263" h="2939948">
                <a:moveTo>
                  <a:pt x="2070613" y="0"/>
                </a:moveTo>
                <a:cubicBezTo>
                  <a:pt x="2642397" y="0"/>
                  <a:pt x="3160050" y="231761"/>
                  <a:pt x="3534758" y="606469"/>
                </a:cubicBezTo>
                <a:lnTo>
                  <a:pt x="3587263" y="664240"/>
                </a:lnTo>
                <a:lnTo>
                  <a:pt x="3587263" y="2939948"/>
                </a:lnTo>
                <a:lnTo>
                  <a:pt x="193241" y="2939948"/>
                </a:lnTo>
                <a:lnTo>
                  <a:pt x="162719" y="2876589"/>
                </a:lnTo>
                <a:cubicBezTo>
                  <a:pt x="57940" y="2628865"/>
                  <a:pt x="0" y="2356505"/>
                  <a:pt x="0" y="2070613"/>
                </a:cubicBezTo>
                <a:cubicBezTo>
                  <a:pt x="0" y="927045"/>
                  <a:pt x="927045" y="0"/>
                  <a:pt x="2070613"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 xmlns:a16="http://schemas.microsoft.com/office/drawing/2014/main" id="{790E58BA-F24D-4477-8B38-CDA2B291B203}"/>
              </a:ext>
            </a:extLst>
          </p:cNvPr>
          <p:cNvPicPr>
            <a:picLocks noChangeAspect="1"/>
          </p:cNvPicPr>
          <p:nvPr/>
        </p:nvPicPr>
        <p:blipFill rotWithShape="1">
          <a:blip r:embed="rId2"/>
          <a:srcRect t="16904" r="3" b="16657"/>
          <a:stretch/>
        </p:blipFill>
        <p:spPr>
          <a:xfrm>
            <a:off x="7689829" y="10"/>
            <a:ext cx="4502173" cy="3448209"/>
          </a:xfrm>
          <a:custGeom>
            <a:avLst/>
            <a:gdLst>
              <a:gd name="connsiteX0" fmla="*/ 205627 w 4502173"/>
              <a:gd name="connsiteY0" fmla="*/ 0 h 3448219"/>
              <a:gd name="connsiteX1" fmla="*/ 4502173 w 4502173"/>
              <a:gd name="connsiteY1" fmla="*/ 0 h 3448219"/>
              <a:gd name="connsiteX2" fmla="*/ 4502173 w 4502173"/>
              <a:gd name="connsiteY2" fmla="*/ 2368934 h 3448219"/>
              <a:gd name="connsiteX3" fmla="*/ 4365663 w 4502173"/>
              <a:gd name="connsiteY3" fmla="*/ 2551486 h 3448219"/>
              <a:gd name="connsiteX4" fmla="*/ 2464181 w 4502173"/>
              <a:gd name="connsiteY4" fmla="*/ 3448219 h 3448219"/>
              <a:gd name="connsiteX5" fmla="*/ 0 w 4502173"/>
              <a:gd name="connsiteY5" fmla="*/ 984038 h 3448219"/>
              <a:gd name="connsiteX6" fmla="*/ 193648 w 4502173"/>
              <a:gd name="connsiteY6" fmla="*/ 24867 h 3448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02173" h="3448219">
                <a:moveTo>
                  <a:pt x="205627" y="0"/>
                </a:moveTo>
                <a:lnTo>
                  <a:pt x="4502173" y="0"/>
                </a:lnTo>
                <a:lnTo>
                  <a:pt x="4502173" y="2368934"/>
                </a:lnTo>
                <a:lnTo>
                  <a:pt x="4365663" y="2551486"/>
                </a:lnTo>
                <a:cubicBezTo>
                  <a:pt x="3913696" y="3099144"/>
                  <a:pt x="3229704" y="3448219"/>
                  <a:pt x="2464181" y="3448219"/>
                </a:cubicBezTo>
                <a:cubicBezTo>
                  <a:pt x="1103251" y="3448219"/>
                  <a:pt x="0" y="2344968"/>
                  <a:pt x="0" y="984038"/>
                </a:cubicBezTo>
                <a:cubicBezTo>
                  <a:pt x="0" y="643806"/>
                  <a:pt x="68954" y="319678"/>
                  <a:pt x="193648" y="24867"/>
                </a:cubicBezTo>
                <a:close/>
              </a:path>
            </a:pathLst>
          </a:custGeom>
        </p:spPr>
      </p:pic>
      <p:pic>
        <p:nvPicPr>
          <p:cNvPr id="6" name="Picture 5">
            <a:extLst>
              <a:ext uri="{FF2B5EF4-FFF2-40B4-BE49-F238E27FC236}">
                <a16:creationId xmlns="" xmlns:a16="http://schemas.microsoft.com/office/drawing/2014/main" id="{D33FA31D-4301-4B99-8609-2273CC02C916}"/>
              </a:ext>
            </a:extLst>
          </p:cNvPr>
          <p:cNvPicPr>
            <a:picLocks noChangeAspect="1"/>
          </p:cNvPicPr>
          <p:nvPr/>
        </p:nvPicPr>
        <p:blipFill rotWithShape="1">
          <a:blip r:embed="rId3"/>
          <a:srcRect r="5656" b="-5"/>
          <a:stretch/>
        </p:blipFill>
        <p:spPr>
          <a:xfrm>
            <a:off x="8768827" y="4082141"/>
            <a:ext cx="3423175" cy="2775859"/>
          </a:xfrm>
          <a:custGeom>
            <a:avLst/>
            <a:gdLst>
              <a:gd name="connsiteX0" fmla="*/ 1906524 w 3423175"/>
              <a:gd name="connsiteY0" fmla="*/ 0 h 2775859"/>
              <a:gd name="connsiteX1" fmla="*/ 3377691 w 3423175"/>
              <a:gd name="connsiteY1" fmla="*/ 693798 h 2775859"/>
              <a:gd name="connsiteX2" fmla="*/ 3423175 w 3423175"/>
              <a:gd name="connsiteY2" fmla="*/ 754624 h 2775859"/>
              <a:gd name="connsiteX3" fmla="*/ 3423175 w 3423175"/>
              <a:gd name="connsiteY3" fmla="*/ 2775859 h 2775859"/>
              <a:gd name="connsiteX4" fmla="*/ 211114 w 3423175"/>
              <a:gd name="connsiteY4" fmla="*/ 2775859 h 2775859"/>
              <a:gd name="connsiteX5" fmla="*/ 149824 w 3423175"/>
              <a:gd name="connsiteY5" fmla="*/ 2648629 h 2775859"/>
              <a:gd name="connsiteX6" fmla="*/ 0 w 3423175"/>
              <a:gd name="connsiteY6" fmla="*/ 1906524 h 2775859"/>
              <a:gd name="connsiteX7" fmla="*/ 1906524 w 3423175"/>
              <a:gd name="connsiteY7" fmla="*/ 0 h 2775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23175" h="2775859">
                <a:moveTo>
                  <a:pt x="1906524" y="0"/>
                </a:moveTo>
                <a:cubicBezTo>
                  <a:pt x="2498805" y="0"/>
                  <a:pt x="3028006" y="270078"/>
                  <a:pt x="3377691" y="693798"/>
                </a:cubicBezTo>
                <a:lnTo>
                  <a:pt x="3423175" y="754624"/>
                </a:lnTo>
                <a:lnTo>
                  <a:pt x="3423175" y="2775859"/>
                </a:lnTo>
                <a:lnTo>
                  <a:pt x="211114" y="2775859"/>
                </a:lnTo>
                <a:lnTo>
                  <a:pt x="149824" y="2648629"/>
                </a:lnTo>
                <a:cubicBezTo>
                  <a:pt x="53349" y="2420536"/>
                  <a:pt x="0" y="2169760"/>
                  <a:pt x="0" y="1906524"/>
                </a:cubicBezTo>
                <a:cubicBezTo>
                  <a:pt x="0" y="853580"/>
                  <a:pt x="853580" y="0"/>
                  <a:pt x="1906524" y="0"/>
                </a:cubicBezTo>
                <a:close/>
              </a:path>
            </a:pathLst>
          </a:custGeom>
        </p:spPr>
      </p:pic>
      <p:sp>
        <p:nvSpPr>
          <p:cNvPr id="2" name="Title 1">
            <a:extLst>
              <a:ext uri="{FF2B5EF4-FFF2-40B4-BE49-F238E27FC236}">
                <a16:creationId xmlns="" xmlns:a16="http://schemas.microsoft.com/office/drawing/2014/main" id="{E1AB7E91-2CDA-4567-BAE7-B88F3C0DD8BF}"/>
              </a:ext>
            </a:extLst>
          </p:cNvPr>
          <p:cNvSpPr>
            <a:spLocks noGrp="1"/>
          </p:cNvSpPr>
          <p:nvPr>
            <p:ph type="title"/>
          </p:nvPr>
        </p:nvSpPr>
        <p:spPr>
          <a:xfrm>
            <a:off x="805542" y="260358"/>
            <a:ext cx="6387102" cy="1325563"/>
          </a:xfrm>
        </p:spPr>
        <p:txBody>
          <a:bodyPr>
            <a:normAutofit/>
          </a:bodyPr>
          <a:lstStyle/>
          <a:p>
            <a:r>
              <a:rPr lang="en-US" b="1" dirty="0"/>
              <a:t>STEP 5</a:t>
            </a:r>
            <a:r>
              <a:rPr lang="en-US" dirty="0"/>
              <a:t>: Required Education Content: BF</a:t>
            </a:r>
          </a:p>
        </p:txBody>
      </p:sp>
      <p:sp>
        <p:nvSpPr>
          <p:cNvPr id="3" name="Content Placeholder 2">
            <a:extLst>
              <a:ext uri="{FF2B5EF4-FFF2-40B4-BE49-F238E27FC236}">
                <a16:creationId xmlns="" xmlns:a16="http://schemas.microsoft.com/office/drawing/2014/main" id="{E6D96187-A60E-4A61-B1A2-7FB3409D25D4}"/>
              </a:ext>
            </a:extLst>
          </p:cNvPr>
          <p:cNvSpPr>
            <a:spLocks noGrp="1"/>
          </p:cNvSpPr>
          <p:nvPr>
            <p:ph idx="1"/>
          </p:nvPr>
        </p:nvSpPr>
        <p:spPr>
          <a:xfrm>
            <a:off x="805542" y="1739245"/>
            <a:ext cx="6382657" cy="5000920"/>
          </a:xfrm>
        </p:spPr>
        <p:txBody>
          <a:bodyPr anchor="t">
            <a:normAutofit/>
          </a:bodyPr>
          <a:lstStyle/>
          <a:p>
            <a:r>
              <a:rPr lang="en-US" sz="2200" u="sng" dirty="0"/>
              <a:t>Within 3-6 hrs of birth</a:t>
            </a:r>
            <a:r>
              <a:rPr lang="en-US" sz="2200" dirty="0"/>
              <a:t>: correct position and latch</a:t>
            </a:r>
          </a:p>
          <a:p>
            <a:r>
              <a:rPr lang="en-US" sz="2200" u="sng" dirty="0"/>
              <a:t>Before discharge</a:t>
            </a:r>
            <a:r>
              <a:rPr lang="en-US" sz="2200" dirty="0"/>
              <a:t>:</a:t>
            </a:r>
          </a:p>
          <a:p>
            <a:pPr lvl="1"/>
            <a:r>
              <a:rPr lang="en-US" sz="2200" dirty="0"/>
              <a:t>Importance of exclusive breastfeeding</a:t>
            </a:r>
          </a:p>
          <a:p>
            <a:pPr lvl="1"/>
            <a:r>
              <a:rPr lang="en-US" sz="2200" dirty="0"/>
              <a:t>How to maintain lactation for exclusive breastfeeding/breast milk for 6 mos</a:t>
            </a:r>
          </a:p>
          <a:p>
            <a:pPr lvl="1"/>
            <a:r>
              <a:rPr lang="en-US" sz="2200" dirty="0"/>
              <a:t>Criteria to assess if infant is getting enough breast milk</a:t>
            </a:r>
          </a:p>
          <a:p>
            <a:pPr lvl="1"/>
            <a:r>
              <a:rPr lang="en-US" sz="2200" dirty="0"/>
              <a:t>How to express (hand expression), handle, store breast milk</a:t>
            </a:r>
          </a:p>
          <a:p>
            <a:pPr lvl="1"/>
            <a:r>
              <a:rPr lang="en-US" sz="2200" dirty="0"/>
              <a:t>How to sustain lactation if mother is separated from infant or will not be exclusively breastfeeding after discharge</a:t>
            </a:r>
          </a:p>
          <a:p>
            <a:pPr lvl="2"/>
            <a:r>
              <a:rPr lang="en-US" sz="2200" dirty="0"/>
              <a:t>Pumping initiation (w/in 1 hour if separated immediately; no later than 6 hrs after birth)</a:t>
            </a:r>
          </a:p>
        </p:txBody>
      </p:sp>
    </p:spTree>
    <p:extLst>
      <p:ext uri="{BB962C8B-B14F-4D97-AF65-F5344CB8AC3E}">
        <p14:creationId xmlns:p14="http://schemas.microsoft.com/office/powerpoint/2010/main" val="3085103663"/>
      </p:ext>
    </p:extLst>
  </p:cSld>
  <p:clrMapOvr>
    <a:overrideClrMapping bg1="dk1" tx1="lt1" bg2="dk2" tx2="lt2" accent1="accent1" accent2="accent2" accent3="accent3" accent4="accent4" accent5="accent5" accent6="accent6" hlink="hlink" folHlink="folHlink"/>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7">
            <a:extLst>
              <a:ext uri="{FF2B5EF4-FFF2-40B4-BE49-F238E27FC236}">
                <a16:creationId xmlns="" xmlns:a16="http://schemas.microsoft.com/office/drawing/2014/main" id="{8D70B121-56F4-4848-B38B-182089D909FA}"/>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0" name="Straight Connector 9">
            <a:extLst>
              <a:ext uri="{FF2B5EF4-FFF2-40B4-BE49-F238E27FC236}">
                <a16:creationId xmlns="" xmlns:a16="http://schemas.microsoft.com/office/drawing/2014/main" id="{2D72A2C9-F3CA-4216-8BAD-FA4C970C3C4E}"/>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 xmlns:a16="http://schemas.microsoft.com/office/drawing/2014/main" id="{7F495638-65A4-4806-A5E1-9A459C1BE95F}"/>
              </a:ext>
            </a:extLst>
          </p:cNvPr>
          <p:cNvSpPr>
            <a:spLocks noGrp="1"/>
          </p:cNvSpPr>
          <p:nvPr>
            <p:ph type="title"/>
          </p:nvPr>
        </p:nvSpPr>
        <p:spPr>
          <a:xfrm>
            <a:off x="838200" y="963877"/>
            <a:ext cx="3494362" cy="4930246"/>
          </a:xfrm>
        </p:spPr>
        <p:txBody>
          <a:bodyPr>
            <a:normAutofit/>
          </a:bodyPr>
          <a:lstStyle/>
          <a:p>
            <a:pPr algn="r"/>
            <a:r>
              <a:rPr lang="en-US" b="1" dirty="0">
                <a:solidFill>
                  <a:schemeClr val="accent1"/>
                </a:solidFill>
              </a:rPr>
              <a:t>STEP 5</a:t>
            </a:r>
            <a:r>
              <a:rPr lang="en-US" dirty="0">
                <a:solidFill>
                  <a:schemeClr val="accent1"/>
                </a:solidFill>
              </a:rPr>
              <a:t>: Required Education Content: Formula</a:t>
            </a:r>
          </a:p>
        </p:txBody>
      </p:sp>
      <p:sp>
        <p:nvSpPr>
          <p:cNvPr id="3" name="Content Placeholder 2">
            <a:extLst>
              <a:ext uri="{FF2B5EF4-FFF2-40B4-BE49-F238E27FC236}">
                <a16:creationId xmlns="" xmlns:a16="http://schemas.microsoft.com/office/drawing/2014/main" id="{15EBB2A8-F8DB-49CF-925B-0D1BFD4A116F}"/>
              </a:ext>
            </a:extLst>
          </p:cNvPr>
          <p:cNvSpPr>
            <a:spLocks noGrp="1"/>
          </p:cNvSpPr>
          <p:nvPr>
            <p:ph idx="1"/>
          </p:nvPr>
        </p:nvSpPr>
        <p:spPr>
          <a:xfrm>
            <a:off x="4976031" y="963877"/>
            <a:ext cx="6377769" cy="4930246"/>
          </a:xfrm>
        </p:spPr>
        <p:txBody>
          <a:bodyPr anchor="ctr">
            <a:normAutofit/>
          </a:bodyPr>
          <a:lstStyle/>
          <a:p>
            <a:r>
              <a:rPr lang="en-US" dirty="0"/>
              <a:t>Provide written and verbal instructions</a:t>
            </a:r>
          </a:p>
          <a:p>
            <a:r>
              <a:rPr lang="en-US" dirty="0"/>
              <a:t>Safe preparation, handling, storage, feeding of infant formula</a:t>
            </a:r>
          </a:p>
          <a:p>
            <a:r>
              <a:rPr lang="en-US" dirty="0"/>
              <a:t>Powdered infant formula preparation, per CDC recommendations, required</a:t>
            </a:r>
          </a:p>
          <a:p>
            <a:pPr lvl="1"/>
            <a:endParaRPr lang="en-US" dirty="0"/>
          </a:p>
          <a:p>
            <a:endParaRPr lang="en-US" sz="2400" dirty="0"/>
          </a:p>
        </p:txBody>
      </p:sp>
    </p:spTree>
    <p:extLst>
      <p:ext uri="{BB962C8B-B14F-4D97-AF65-F5344CB8AC3E}">
        <p14:creationId xmlns:p14="http://schemas.microsoft.com/office/powerpoint/2010/main" val="25233052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p:cNvSpPr>
            <a:spLocks noGrp="1"/>
          </p:cNvSpPr>
          <p:nvPr>
            <p:ph type="title"/>
          </p:nvPr>
        </p:nvSpPr>
        <p:spPr>
          <a:xfrm>
            <a:off x="838200" y="963877"/>
            <a:ext cx="3494362" cy="4930246"/>
          </a:xfrm>
        </p:spPr>
        <p:txBody>
          <a:bodyPr>
            <a:normAutofit/>
          </a:bodyPr>
          <a:lstStyle/>
          <a:p>
            <a:pPr algn="r"/>
            <a:r>
              <a:rPr lang="en-US" b="1" dirty="0">
                <a:solidFill>
                  <a:schemeClr val="accent1"/>
                </a:solidFill>
              </a:rPr>
              <a:t>Powdered Formula Preparation</a:t>
            </a:r>
          </a:p>
        </p:txBody>
      </p:sp>
      <p:sp>
        <p:nvSpPr>
          <p:cNvPr id="3" name="Content Placeholder 2"/>
          <p:cNvSpPr>
            <a:spLocks noGrp="1"/>
          </p:cNvSpPr>
          <p:nvPr>
            <p:ph idx="1"/>
          </p:nvPr>
        </p:nvSpPr>
        <p:spPr>
          <a:xfrm>
            <a:off x="4901939" y="188536"/>
            <a:ext cx="6451862" cy="6598763"/>
          </a:xfrm>
        </p:spPr>
        <p:txBody>
          <a:bodyPr anchor="ctr">
            <a:normAutofit/>
          </a:bodyPr>
          <a:lstStyle/>
          <a:p>
            <a:pPr>
              <a:defRPr/>
            </a:pPr>
            <a:r>
              <a:rPr lang="en-US" sz="2400" dirty="0"/>
              <a:t>“In most cases, it is safe to mix powdered infant formula following manufacturer’s instructions. But if your baby is very young (&lt;3 months), was born prematurely, or has a weakened immune system, you may want to take extra precautions to protect against </a:t>
            </a:r>
            <a:r>
              <a:rPr lang="en-US" sz="2400" i="1" dirty="0"/>
              <a:t>Cronobacter</a:t>
            </a:r>
            <a:r>
              <a:rPr lang="en-US" sz="2400" dirty="0"/>
              <a:t>. Good hygiene, mixing the formula with water hot enough to kill germs, and safely storing formula can prevent growth of </a:t>
            </a:r>
            <a:r>
              <a:rPr lang="en-US" sz="2400" i="1" dirty="0"/>
              <a:t>Cronobacter</a:t>
            </a:r>
            <a:r>
              <a:rPr lang="en-US" sz="2400" dirty="0"/>
              <a:t> and other germs, like </a:t>
            </a:r>
            <a:r>
              <a:rPr lang="en-US" sz="2400" i="1" dirty="0"/>
              <a:t>Salmonella</a:t>
            </a:r>
            <a:r>
              <a:rPr lang="en-US" sz="2400" dirty="0"/>
              <a:t> </a:t>
            </a:r>
            <a:r>
              <a:rPr lang="en-US" sz="2400" baseline="30000" dirty="0">
                <a:hlinkClick r:id="rId3"/>
              </a:rPr>
              <a:t>1</a:t>
            </a:r>
            <a:r>
              <a:rPr lang="en-US" sz="2400" dirty="0"/>
              <a:t>.” (CDC, 2017)</a:t>
            </a:r>
          </a:p>
          <a:p>
            <a:pPr>
              <a:defRPr/>
            </a:pPr>
            <a:r>
              <a:rPr lang="en-US" sz="2400" dirty="0"/>
              <a:t>Powdered infant formula preparation (CDC, WHO):</a:t>
            </a:r>
          </a:p>
          <a:p>
            <a:pPr lvl="1"/>
            <a:r>
              <a:rPr lang="en-US" sz="1800" dirty="0"/>
              <a:t>Boil water and allow to cool to no less than 158° F/70° C before pouring into a clean and sterilized feeding cup or bottle. To achieve this temperature, the water should be left for no more than 30 minutes after boiling. (5 minutes in Ann Arbor kitchen tests)</a:t>
            </a:r>
          </a:p>
          <a:p>
            <a:pPr lvl="1"/>
            <a:r>
              <a:rPr lang="en-US" sz="1800" dirty="0"/>
              <a:t>Add powdered infant formula. Use the amount as instructed on the formula label.</a:t>
            </a:r>
          </a:p>
        </p:txBody>
      </p:sp>
    </p:spTree>
    <p:extLst>
      <p:ext uri="{BB962C8B-B14F-4D97-AF65-F5344CB8AC3E}">
        <p14:creationId xmlns:p14="http://schemas.microsoft.com/office/powerpoint/2010/main" val="34299213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7" name="Rectangle 136">
            <a:extLst>
              <a:ext uri="{FF2B5EF4-FFF2-40B4-BE49-F238E27FC236}">
                <a16:creationId xmlns="" xmlns:a16="http://schemas.microsoft.com/office/drawing/2014/main" id="{F98ED85F-DCEE-4B50-802E-71A6E3E12B04}"/>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ltGray">
          <a:xfrm>
            <a:off x="321564" y="320040"/>
            <a:ext cx="11548872" cy="6217920"/>
          </a:xfrm>
          <a:prstGeom prst="rect">
            <a:avLst/>
          </a:prstGeom>
          <a:solidFill>
            <a:schemeClr val="tx1">
              <a:alpha val="14000"/>
            </a:schemeClr>
          </a:solidFill>
          <a:ln w="127000" cap="sq" cmpd="thinThick">
            <a:solidFill>
              <a:schemeClr val="tx1">
                <a:lumMod val="85000"/>
                <a:lumOff val="15000"/>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081" name="Title 1"/>
          <p:cNvSpPr>
            <a:spLocks noGrp="1"/>
          </p:cNvSpPr>
          <p:nvPr>
            <p:ph type="title"/>
          </p:nvPr>
        </p:nvSpPr>
        <p:spPr>
          <a:xfrm>
            <a:off x="838200" y="631825"/>
            <a:ext cx="10515600" cy="1325563"/>
          </a:xfrm>
        </p:spPr>
        <p:txBody>
          <a:bodyPr>
            <a:normAutofit/>
          </a:bodyPr>
          <a:lstStyle/>
          <a:p>
            <a:r>
              <a:rPr lang="en-US" b="1" dirty="0"/>
              <a:t>STEP 6: Supplementation</a:t>
            </a:r>
          </a:p>
        </p:txBody>
      </p:sp>
      <p:sp>
        <p:nvSpPr>
          <p:cNvPr id="46082" name="Content Placeholder 2"/>
          <p:cNvSpPr>
            <a:spLocks noGrp="1"/>
          </p:cNvSpPr>
          <p:nvPr>
            <p:ph idx="1"/>
          </p:nvPr>
        </p:nvSpPr>
        <p:spPr>
          <a:xfrm>
            <a:off x="838200" y="2057400"/>
            <a:ext cx="10515600" cy="4310406"/>
          </a:xfrm>
        </p:spPr>
        <p:txBody>
          <a:bodyPr>
            <a:normAutofit lnSpcReduction="10000"/>
          </a:bodyPr>
          <a:lstStyle/>
          <a:p>
            <a:r>
              <a:rPr lang="en-US" sz="2400" b="1" dirty="0"/>
              <a:t>Why should supplements be avoided unless medically necessary?</a:t>
            </a:r>
          </a:p>
          <a:p>
            <a:pPr lvl="1"/>
            <a:r>
              <a:rPr lang="en-US" dirty="0"/>
              <a:t>Changes in gut flora and pH (formula)</a:t>
            </a:r>
          </a:p>
          <a:p>
            <a:pPr lvl="1"/>
            <a:r>
              <a:rPr lang="en-US" dirty="0"/>
              <a:t>Health risks (formula)</a:t>
            </a:r>
          </a:p>
          <a:p>
            <a:pPr lvl="1"/>
            <a:r>
              <a:rPr lang="en-US" b="1" i="1" dirty="0"/>
              <a:t>Decreases BF opportunities -&gt; decr supply</a:t>
            </a:r>
          </a:p>
          <a:p>
            <a:pPr lvl="1"/>
            <a:r>
              <a:rPr lang="en-US" b="1" i="1" dirty="0"/>
              <a:t>Implies equivalency of formula to breast milk (formula)</a:t>
            </a:r>
          </a:p>
          <a:p>
            <a:pPr lvl="1"/>
            <a:r>
              <a:rPr lang="en-US" b="1" i="1" dirty="0"/>
              <a:t>Undermines mother’s confidence in BF</a:t>
            </a:r>
          </a:p>
          <a:p>
            <a:pPr lvl="1"/>
            <a:r>
              <a:rPr lang="en-US" dirty="0"/>
              <a:t>Quality measure (TJC): reimbursement will be negatively impacted if formula supps used </a:t>
            </a:r>
            <a:r>
              <a:rPr lang="en-US" i="1" dirty="0"/>
              <a:t>inappropriately</a:t>
            </a:r>
            <a:endParaRPr lang="en-US" sz="2400" b="1" dirty="0"/>
          </a:p>
          <a:p>
            <a:endParaRPr lang="en-US" sz="2400" b="1" dirty="0"/>
          </a:p>
          <a:p>
            <a:r>
              <a:rPr lang="en-US" sz="2400" b="1" dirty="0"/>
              <a:t>Expected frequency of </a:t>
            </a:r>
            <a:r>
              <a:rPr lang="en-US" sz="2400" b="1" i="1" dirty="0"/>
              <a:t>medically</a:t>
            </a:r>
            <a:r>
              <a:rPr lang="en-US" sz="2400" b="1" dirty="0"/>
              <a:t> indicated supplementation in healthy term newborns: 10-15%</a:t>
            </a:r>
          </a:p>
        </p:txBody>
      </p:sp>
    </p:spTree>
    <p:extLst>
      <p:ext uri="{BB962C8B-B14F-4D97-AF65-F5344CB8AC3E}">
        <p14:creationId xmlns:p14="http://schemas.microsoft.com/office/powerpoint/2010/main" val="9102303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7526" y="33338"/>
            <a:ext cx="8922470" cy="1143000"/>
          </a:xfrm>
        </p:spPr>
        <p:txBody>
          <a:bodyPr rtlCol="0">
            <a:normAutofit/>
          </a:bodyPr>
          <a:lstStyle/>
          <a:p>
            <a:pPr>
              <a:defRPr/>
            </a:pPr>
            <a:r>
              <a:rPr lang="en-US" b="1" dirty="0"/>
              <a:t>INDICATIONS FOR SUPPLEMENTATION</a:t>
            </a:r>
          </a:p>
        </p:txBody>
      </p:sp>
      <p:sp>
        <p:nvSpPr>
          <p:cNvPr id="3" name="Content Placeholder 2"/>
          <p:cNvSpPr>
            <a:spLocks noGrp="1" noRot="1" noChangeAspect="1" noMove="1" noResize="1" noEditPoints="1" noAdjustHandles="1" noChangeArrowheads="1" noChangeShapeType="1" noTextEdit="1"/>
          </p:cNvSpPr>
          <p:nvPr>
            <p:ph idx="1"/>
          </p:nvPr>
        </p:nvSpPr>
        <p:spPr>
          <a:xfrm>
            <a:off x="1981200" y="1143000"/>
            <a:ext cx="8229600" cy="5715000"/>
          </a:xfrm>
          <a:blipFill rotWithShape="1">
            <a:blip r:embed="rId3"/>
            <a:stretch>
              <a:fillRect t="-3308" r="-1259"/>
            </a:stretch>
          </a:blipFill>
        </p:spPr>
        <p:txBody>
          <a:bodyPr rtlCol="0">
            <a:normAutofit/>
          </a:bodyPr>
          <a:lstStyle/>
          <a:p>
            <a:pPr>
              <a:defRPr/>
            </a:pPr>
            <a:r>
              <a:rPr lang="en-US" dirty="0">
                <a:noFill/>
              </a:rPr>
              <a:t> </a:t>
            </a:r>
          </a:p>
        </p:txBody>
      </p:sp>
      <p:sp>
        <p:nvSpPr>
          <p:cNvPr id="4" name="Content Placeholder 2">
            <a:extLst>
              <a:ext uri="{FF2B5EF4-FFF2-40B4-BE49-F238E27FC236}">
                <a16:creationId xmlns="" xmlns:a16="http://schemas.microsoft.com/office/drawing/2014/main" id="{CDAFDDBD-41C3-43EB-BA05-A606E4FF1938}"/>
              </a:ext>
            </a:extLst>
          </p:cNvPr>
          <p:cNvSpPr txBox="1">
            <a:spLocks noRot="1" noChangeAspect="1" noMove="1" noResize="1" noEditPoints="1" noAdjustHandles="1" noChangeArrowheads="1" noChangeShapeType="1" noTextEdit="1"/>
          </p:cNvSpPr>
          <p:nvPr/>
        </p:nvSpPr>
        <p:spPr>
          <a:xfrm>
            <a:off x="457200" y="1143000"/>
            <a:ext cx="8229600" cy="5715000"/>
          </a:xfrm>
          <a:prstGeom prst="rect">
            <a:avLst/>
          </a:prstGeom>
          <a:blipFill rotWithShape="1">
            <a:blip r:embed="rId3"/>
            <a:stretch>
              <a:fillRect t="-3308" r="-1259"/>
            </a:stretch>
          </a:blip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US" dirty="0">
                <a:noFill/>
              </a:rPr>
              <a:t> </a:t>
            </a:r>
          </a:p>
        </p:txBody>
      </p:sp>
      <p:sp>
        <p:nvSpPr>
          <p:cNvPr id="5" name="Content Placeholder 2">
            <a:extLst>
              <a:ext uri="{FF2B5EF4-FFF2-40B4-BE49-F238E27FC236}">
                <a16:creationId xmlns="" xmlns:a16="http://schemas.microsoft.com/office/drawing/2014/main" id="{B0803FBB-F3F5-4A92-A8FD-D2C943B067E2}"/>
              </a:ext>
            </a:extLst>
          </p:cNvPr>
          <p:cNvSpPr txBox="1">
            <a:spLocks noRot="1" noChangeAspect="1" noMove="1" noResize="1" noEditPoints="1" noAdjustHandles="1" noChangeArrowheads="1" noChangeShapeType="1" noTextEdit="1"/>
          </p:cNvSpPr>
          <p:nvPr/>
        </p:nvSpPr>
        <p:spPr bwMode="auto">
          <a:xfrm>
            <a:off x="609600" y="1295400"/>
            <a:ext cx="8229600" cy="5715000"/>
          </a:xfrm>
          <a:prstGeom prst="rect">
            <a:avLst/>
          </a:prstGeom>
          <a:blipFill rotWithShape="1">
            <a:blip r:embed="rId3"/>
            <a:stretch>
              <a:fillRect t="-3308" r="-1259"/>
            </a:stretch>
          </a:blipFill>
          <a:ln w="9525">
            <a:noFill/>
            <a:miter lim="800000"/>
            <a:headEnd/>
            <a:tailEnd/>
          </a:ln>
        </p:spPr>
        <p:txBody>
          <a:bodyPr vert="horz" wrap="square" lIns="91440" tIns="45720" rIns="91440" bIns="45720" numCol="1" rtlCol="0" anchor="t" anchorCtr="0" compatLnSpc="1">
            <a:prstTxWarp prst="textNoShape">
              <a:avLst/>
            </a:prstTxWarp>
            <a:normAutofit/>
          </a:bodyPr>
          <a:lst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noFill/>
                <a:effectLst/>
                <a:uLnTx/>
                <a:uFillTx/>
                <a:latin typeface="Calibri"/>
                <a:ea typeface="+mn-ea"/>
                <a:cs typeface="+mn-cs"/>
              </a:rPr>
              <a:t> </a:t>
            </a:r>
          </a:p>
        </p:txBody>
      </p:sp>
      <p:pic>
        <p:nvPicPr>
          <p:cNvPr id="6" name="Picture 5">
            <a:extLst>
              <a:ext uri="{FF2B5EF4-FFF2-40B4-BE49-F238E27FC236}">
                <a16:creationId xmlns="" xmlns:a16="http://schemas.microsoft.com/office/drawing/2014/main" id="{354A74F0-E887-4098-B2CA-88D78D257E45}"/>
              </a:ext>
            </a:extLst>
          </p:cNvPr>
          <p:cNvPicPr>
            <a:picLocks noChangeAspect="1"/>
          </p:cNvPicPr>
          <p:nvPr/>
        </p:nvPicPr>
        <p:blipFill>
          <a:blip r:embed="rId4"/>
          <a:stretch>
            <a:fillRect/>
          </a:stretch>
        </p:blipFill>
        <p:spPr>
          <a:xfrm>
            <a:off x="1980843" y="572776"/>
            <a:ext cx="8230313" cy="5712447"/>
          </a:xfrm>
          <a:prstGeom prst="rect">
            <a:avLst/>
          </a:prstGeom>
        </p:spPr>
      </p:pic>
      <p:sp>
        <p:nvSpPr>
          <p:cNvPr id="7" name="Content Placeholder 2">
            <a:extLst>
              <a:ext uri="{FF2B5EF4-FFF2-40B4-BE49-F238E27FC236}">
                <a16:creationId xmlns="" xmlns:a16="http://schemas.microsoft.com/office/drawing/2014/main" id="{F696C3E2-7B95-46B1-A896-E8931D2246AA}"/>
              </a:ext>
            </a:extLst>
          </p:cNvPr>
          <p:cNvSpPr txBox="1">
            <a:spLocks noRot="1" noChangeAspect="1" noMove="1" noResize="1" noEditPoints="1" noAdjustHandles="1" noChangeArrowheads="1" noChangeShapeType="1" noTextEdit="1"/>
          </p:cNvSpPr>
          <p:nvPr/>
        </p:nvSpPr>
        <p:spPr>
          <a:xfrm>
            <a:off x="762000" y="1447800"/>
            <a:ext cx="8229600" cy="5715000"/>
          </a:xfrm>
          <a:prstGeom prst="rect">
            <a:avLst/>
          </a:prstGeom>
          <a:blipFill rotWithShape="1">
            <a:blip r:embed="rId3"/>
            <a:stretch>
              <a:fillRect t="-3308" r="-1259"/>
            </a:stretch>
          </a:blip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US" dirty="0">
                <a:noFill/>
              </a:rPr>
              <a:t> </a:t>
            </a:r>
          </a:p>
        </p:txBody>
      </p:sp>
      <p:sp>
        <p:nvSpPr>
          <p:cNvPr id="8" name="Content Placeholder 2">
            <a:extLst>
              <a:ext uri="{FF2B5EF4-FFF2-40B4-BE49-F238E27FC236}">
                <a16:creationId xmlns="" xmlns:a16="http://schemas.microsoft.com/office/drawing/2014/main" id="{FA5A1A05-704A-44C7-9978-E37BAE86F9A9}"/>
              </a:ext>
            </a:extLst>
          </p:cNvPr>
          <p:cNvSpPr txBox="1">
            <a:spLocks noRot="1" noChangeAspect="1" noMove="1" noResize="1" noEditPoints="1" noAdjustHandles="1" noChangeArrowheads="1" noChangeShapeType="1" noTextEdit="1"/>
          </p:cNvSpPr>
          <p:nvPr/>
        </p:nvSpPr>
        <p:spPr bwMode="auto">
          <a:xfrm>
            <a:off x="914400" y="1600200"/>
            <a:ext cx="8229600" cy="5715000"/>
          </a:xfrm>
          <a:prstGeom prst="rect">
            <a:avLst/>
          </a:prstGeom>
          <a:blipFill rotWithShape="1">
            <a:blip r:embed="rId3"/>
            <a:stretch>
              <a:fillRect t="-3308" r="-1259"/>
            </a:stretch>
          </a:blipFill>
          <a:ln w="9525">
            <a:noFill/>
            <a:miter lim="800000"/>
            <a:headEnd/>
            <a:tailEnd/>
          </a:ln>
        </p:spPr>
        <p:txBody>
          <a:bodyPr vert="horz" wrap="square" lIns="91440" tIns="45720" rIns="91440" bIns="45720" numCol="1" rtlCol="0" anchor="t" anchorCtr="0" compatLnSpc="1">
            <a:prstTxWarp prst="textNoShape">
              <a:avLst/>
            </a:prstTxWarp>
            <a:normAutofit/>
          </a:bodyPr>
          <a:lst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noFill/>
                <a:effectLst/>
                <a:uLnTx/>
                <a:uFillTx/>
                <a:latin typeface="Calibri"/>
                <a:ea typeface="+mn-ea"/>
                <a:cs typeface="+mn-cs"/>
              </a:rPr>
              <a:t> </a:t>
            </a:r>
          </a:p>
        </p:txBody>
      </p:sp>
      <p:pic>
        <p:nvPicPr>
          <p:cNvPr id="9" name="Picture 8">
            <a:extLst>
              <a:ext uri="{FF2B5EF4-FFF2-40B4-BE49-F238E27FC236}">
                <a16:creationId xmlns="" xmlns:a16="http://schemas.microsoft.com/office/drawing/2014/main" id="{F0E7EC36-A271-4D6F-A4E8-358A90713755}"/>
              </a:ext>
            </a:extLst>
          </p:cNvPr>
          <p:cNvPicPr>
            <a:picLocks noChangeAspect="1"/>
          </p:cNvPicPr>
          <p:nvPr/>
        </p:nvPicPr>
        <p:blipFill>
          <a:blip r:embed="rId4"/>
          <a:stretch>
            <a:fillRect/>
          </a:stretch>
        </p:blipFill>
        <p:spPr>
          <a:xfrm>
            <a:off x="2132531" y="1447800"/>
            <a:ext cx="7850456" cy="4989823"/>
          </a:xfrm>
          <a:prstGeom prst="rect">
            <a:avLst/>
          </a:prstGeom>
          <a:solidFill>
            <a:srgbClr val="000000">
              <a:shade val="95000"/>
            </a:srgbClr>
          </a:solidFill>
          <a:ln w="444500" cap="sq">
            <a:solidFill>
              <a:srgbClr val="000000"/>
            </a:solidFill>
            <a:miter lim="800000"/>
          </a:ln>
          <a:effectLst>
            <a:outerShdw blurRad="254000" dist="190500" dir="2700000" sy="90000" algn="bl" rotWithShape="0">
              <a:srgbClr val="000000">
                <a:alpha val="40000"/>
              </a:srgbClr>
            </a:outerShdw>
          </a:effectLst>
        </p:spPr>
      </p:pic>
    </p:spTree>
    <p:extLst>
      <p:ext uri="{BB962C8B-B14F-4D97-AF65-F5344CB8AC3E}">
        <p14:creationId xmlns:p14="http://schemas.microsoft.com/office/powerpoint/2010/main" val="16247845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 xmlns:a16="http://schemas.microsoft.com/office/drawing/2014/main" id="{8D70B121-56F4-4848-B38B-182089D909FA}"/>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0" name="Straight Connector 9">
            <a:extLst>
              <a:ext uri="{FF2B5EF4-FFF2-40B4-BE49-F238E27FC236}">
                <a16:creationId xmlns="" xmlns:a16="http://schemas.microsoft.com/office/drawing/2014/main" id="{2D72A2C9-F3CA-4216-8BAD-FA4C970C3C4E}"/>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33636" y="963877"/>
            <a:ext cx="4128929" cy="4930246"/>
          </a:xfrm>
        </p:spPr>
        <p:txBody>
          <a:bodyPr rtlCol="0">
            <a:normAutofit/>
          </a:bodyPr>
          <a:lstStyle/>
          <a:p>
            <a:pPr algn="r">
              <a:defRPr/>
            </a:pPr>
            <a:r>
              <a:rPr lang="en-US" sz="4000" b="1" dirty="0">
                <a:solidFill>
                  <a:schemeClr val="accent1"/>
                </a:solidFill>
              </a:rPr>
              <a:t>INDICATIONS FOR SUPPLEMENTATION</a:t>
            </a:r>
            <a:endParaRPr lang="en-US" sz="4000" dirty="0">
              <a:solidFill>
                <a:schemeClr val="accent1"/>
              </a:solidFill>
            </a:endParaRPr>
          </a:p>
        </p:txBody>
      </p:sp>
      <p:sp>
        <p:nvSpPr>
          <p:cNvPr id="3" name="Content Placeholder 2"/>
          <p:cNvSpPr>
            <a:spLocks noGrp="1"/>
          </p:cNvSpPr>
          <p:nvPr>
            <p:ph idx="1"/>
          </p:nvPr>
        </p:nvSpPr>
        <p:spPr>
          <a:xfrm>
            <a:off x="4976031" y="963877"/>
            <a:ext cx="6377769" cy="4930246"/>
          </a:xfrm>
        </p:spPr>
        <p:txBody>
          <a:bodyPr rtlCol="0" anchor="ctr">
            <a:normAutofit/>
          </a:bodyPr>
          <a:lstStyle/>
          <a:p>
            <a:pPr lvl="1">
              <a:buFont typeface="Arial" panose="020B0604020202020204" pitchFamily="34" charset="0"/>
              <a:buChar char="–"/>
              <a:defRPr/>
            </a:pPr>
            <a:r>
              <a:rPr lang="en-US" b="1" dirty="0"/>
              <a:t>Maternal</a:t>
            </a:r>
          </a:p>
          <a:p>
            <a:pPr lvl="2">
              <a:defRPr/>
            </a:pPr>
            <a:r>
              <a:rPr lang="en-US" sz="2400" dirty="0"/>
              <a:t>Delayed lactogenesis II (e.g. from retained placenta, primary glandular insufficiency [&lt;5% women])</a:t>
            </a:r>
          </a:p>
          <a:p>
            <a:pPr lvl="2">
              <a:defRPr/>
            </a:pPr>
            <a:r>
              <a:rPr lang="en-US" sz="2400" dirty="0"/>
              <a:t>Breast pathology or prior surgery</a:t>
            </a:r>
          </a:p>
          <a:p>
            <a:pPr lvl="2">
              <a:defRPr/>
            </a:pPr>
            <a:r>
              <a:rPr lang="en-US" sz="2400" dirty="0"/>
              <a:t>Intolerable pain during feeds unrelieved by interventions</a:t>
            </a:r>
          </a:p>
          <a:p>
            <a:pPr>
              <a:defRPr/>
            </a:pPr>
            <a:endParaRPr lang="en-US" sz="2400" dirty="0"/>
          </a:p>
        </p:txBody>
      </p:sp>
    </p:spTree>
    <p:extLst>
      <p:ext uri="{BB962C8B-B14F-4D97-AF65-F5344CB8AC3E}">
        <p14:creationId xmlns:p14="http://schemas.microsoft.com/office/powerpoint/2010/main" val="23852451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 xmlns:a16="http://schemas.microsoft.com/office/drawing/2014/main" id="{5E39A796-BE83-48B1-B33F-35C4A32AAB57}"/>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639056"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Rounded Rectangle 9">
            <a:extLst>
              <a:ext uri="{FF2B5EF4-FFF2-40B4-BE49-F238E27FC236}">
                <a16:creationId xmlns="" xmlns:a16="http://schemas.microsoft.com/office/drawing/2014/main" id="{72F84B47-E267-4194-8194-831DB7B5547F}"/>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5123688" y="484632"/>
            <a:ext cx="6584098"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2227" name="Picture 2" descr="G:\BFB grant\stomach sizes.jpg"/>
          <p:cNvPicPr>
            <a:picLocks noChangeAspect="1" noChangeArrowheads="1"/>
          </p:cNvPicPr>
          <p:nvPr/>
        </p:nvPicPr>
        <p:blipFill>
          <a:blip r:embed="rId3"/>
          <a:srcRect/>
          <a:stretch>
            <a:fillRect/>
          </a:stretch>
        </p:blipFill>
        <p:spPr bwMode="auto">
          <a:xfrm>
            <a:off x="5608319" y="1590736"/>
            <a:ext cx="5614835" cy="3523308"/>
          </a:xfrm>
          <a:prstGeom prst="rect">
            <a:avLst/>
          </a:prstGeom>
          <a:noFill/>
          <a:effectLst/>
        </p:spPr>
      </p:pic>
      <p:sp>
        <p:nvSpPr>
          <p:cNvPr id="52225" name="Title 1"/>
          <p:cNvSpPr>
            <a:spLocks noGrp="1"/>
          </p:cNvSpPr>
          <p:nvPr>
            <p:ph type="title"/>
          </p:nvPr>
        </p:nvSpPr>
        <p:spPr>
          <a:xfrm>
            <a:off x="648929" y="535860"/>
            <a:ext cx="3505495" cy="1622321"/>
          </a:xfrm>
        </p:spPr>
        <p:txBody>
          <a:bodyPr>
            <a:normAutofit/>
          </a:bodyPr>
          <a:lstStyle/>
          <a:p>
            <a:r>
              <a:rPr lang="en-US" b="1" dirty="0"/>
              <a:t> </a:t>
            </a:r>
            <a:br>
              <a:rPr lang="en-US" b="1" dirty="0"/>
            </a:br>
            <a:r>
              <a:rPr lang="en-US" sz="4000" b="1" dirty="0"/>
              <a:t>SUPPLEMENTS</a:t>
            </a:r>
            <a:endParaRPr lang="en-US" sz="4000" dirty="0"/>
          </a:p>
        </p:txBody>
      </p:sp>
      <p:sp>
        <p:nvSpPr>
          <p:cNvPr id="3" name="Content Placeholder 2"/>
          <p:cNvSpPr>
            <a:spLocks noGrp="1"/>
          </p:cNvSpPr>
          <p:nvPr>
            <p:ph idx="1"/>
          </p:nvPr>
        </p:nvSpPr>
        <p:spPr>
          <a:xfrm>
            <a:off x="648931" y="2438400"/>
            <a:ext cx="3505494" cy="3785419"/>
          </a:xfrm>
        </p:spPr>
        <p:txBody>
          <a:bodyPr rtlCol="0">
            <a:normAutofit/>
          </a:bodyPr>
          <a:lstStyle/>
          <a:p>
            <a:pPr marL="57150" indent="0">
              <a:buNone/>
              <a:defRPr/>
            </a:pPr>
            <a:r>
              <a:rPr lang="en-US" sz="1900" b="1" dirty="0"/>
              <a:t>SUBSTRATE</a:t>
            </a:r>
          </a:p>
          <a:p>
            <a:pPr marL="971550" lvl="1" indent="-457200">
              <a:buFont typeface="+mj-lt"/>
              <a:buAutoNum type="arabicPeriod"/>
              <a:defRPr/>
            </a:pPr>
            <a:r>
              <a:rPr lang="en-US" sz="1900" dirty="0"/>
              <a:t>Mother’s expressed breastmilk</a:t>
            </a:r>
          </a:p>
          <a:p>
            <a:pPr marL="971550" lvl="1" indent="-457200">
              <a:buFont typeface="+mj-lt"/>
              <a:buAutoNum type="arabicPeriod"/>
              <a:defRPr/>
            </a:pPr>
            <a:r>
              <a:rPr lang="en-US" sz="1900" dirty="0"/>
              <a:t>Donor breastmilk</a:t>
            </a:r>
          </a:p>
          <a:p>
            <a:pPr marL="971550" lvl="1" indent="-457200">
              <a:buFont typeface="+mj-lt"/>
              <a:buAutoNum type="arabicPeriod"/>
              <a:defRPr/>
            </a:pPr>
            <a:r>
              <a:rPr lang="en-US" sz="1900" dirty="0"/>
              <a:t>Standard formula</a:t>
            </a:r>
            <a:endParaRPr lang="en-US" sz="1900" b="1" dirty="0"/>
          </a:p>
          <a:p>
            <a:pPr>
              <a:defRPr/>
            </a:pPr>
            <a:endParaRPr lang="en-US" sz="1900" b="1" dirty="0"/>
          </a:p>
          <a:p>
            <a:pPr marL="0" indent="0">
              <a:buNone/>
              <a:defRPr/>
            </a:pPr>
            <a:r>
              <a:rPr lang="en-US" sz="1900" b="1" dirty="0"/>
              <a:t>HOW MUCH?</a:t>
            </a:r>
            <a:endParaRPr lang="en-US" sz="1900" dirty="0"/>
          </a:p>
          <a:p>
            <a:pPr lvl="1">
              <a:buFont typeface="Arial" panose="020B0604020202020204" pitchFamily="34" charset="0"/>
              <a:buChar char="–"/>
              <a:defRPr/>
            </a:pPr>
            <a:r>
              <a:rPr lang="en-US" sz="1900" dirty="0"/>
              <a:t>0-24 </a:t>
            </a:r>
            <a:r>
              <a:rPr lang="en-US" sz="1900" dirty="0" err="1"/>
              <a:t>hrs</a:t>
            </a:r>
            <a:r>
              <a:rPr lang="en-US" sz="1900" dirty="0"/>
              <a:t>:     2-10 ml/feed</a:t>
            </a:r>
          </a:p>
          <a:p>
            <a:pPr lvl="1">
              <a:buFont typeface="Arial" panose="020B0604020202020204" pitchFamily="34" charset="0"/>
              <a:buChar char="–"/>
              <a:defRPr/>
            </a:pPr>
            <a:r>
              <a:rPr lang="en-US" sz="1900" dirty="0"/>
              <a:t>24-48 </a:t>
            </a:r>
            <a:r>
              <a:rPr lang="en-US" sz="1900" dirty="0" err="1"/>
              <a:t>hrs</a:t>
            </a:r>
            <a:r>
              <a:rPr lang="en-US" sz="1900" dirty="0"/>
              <a:t>:   5-15 ml/feed</a:t>
            </a:r>
          </a:p>
          <a:p>
            <a:pPr lvl="1">
              <a:buFont typeface="Arial" panose="020B0604020202020204" pitchFamily="34" charset="0"/>
              <a:buChar char="–"/>
              <a:defRPr/>
            </a:pPr>
            <a:r>
              <a:rPr lang="en-US" sz="1900" dirty="0"/>
              <a:t>48-72 </a:t>
            </a:r>
            <a:r>
              <a:rPr lang="en-US" sz="1900" dirty="0" err="1"/>
              <a:t>hrs</a:t>
            </a:r>
            <a:r>
              <a:rPr lang="en-US" sz="1900" dirty="0"/>
              <a:t>:   15-30 ml/feed</a:t>
            </a:r>
          </a:p>
          <a:p>
            <a:pPr lvl="1">
              <a:buFont typeface="Arial" panose="020B0604020202020204" pitchFamily="34" charset="0"/>
              <a:buChar char="–"/>
              <a:defRPr/>
            </a:pPr>
            <a:r>
              <a:rPr lang="en-US" sz="1900" dirty="0"/>
              <a:t>72-96 </a:t>
            </a:r>
            <a:r>
              <a:rPr lang="en-US" sz="1900" dirty="0" err="1"/>
              <a:t>hrs</a:t>
            </a:r>
            <a:r>
              <a:rPr lang="en-US" sz="1900" dirty="0"/>
              <a:t>:   30-60 ml/feed</a:t>
            </a:r>
          </a:p>
          <a:p>
            <a:pPr lvl="2">
              <a:defRPr/>
            </a:pPr>
            <a:endParaRPr lang="en-US" sz="1900" dirty="0"/>
          </a:p>
          <a:p>
            <a:pPr marL="914400" lvl="2" indent="0">
              <a:buNone/>
              <a:defRPr/>
            </a:pPr>
            <a:endParaRPr lang="en-US" sz="1900" dirty="0"/>
          </a:p>
          <a:p>
            <a:pPr>
              <a:defRPr/>
            </a:pPr>
            <a:endParaRPr lang="en-US" sz="1900" dirty="0"/>
          </a:p>
        </p:txBody>
      </p:sp>
      <p:cxnSp>
        <p:nvCxnSpPr>
          <p:cNvPr id="4" name="Straight Connector 3">
            <a:extLst>
              <a:ext uri="{FF2B5EF4-FFF2-40B4-BE49-F238E27FC236}">
                <a16:creationId xmlns="" xmlns:a16="http://schemas.microsoft.com/office/drawing/2014/main" id="{185B1750-9127-40E7-B001-4675C5EBD5BC}"/>
              </a:ext>
            </a:extLst>
          </p:cNvPr>
          <p:cNvCxnSpPr>
            <a:cxnSpLocks/>
          </p:cNvCxnSpPr>
          <p:nvPr/>
        </p:nvCxnSpPr>
        <p:spPr>
          <a:xfrm>
            <a:off x="725864" y="2114899"/>
            <a:ext cx="342856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531590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 name="Rectangle 74">
            <a:extLst>
              <a:ext uri="{FF2B5EF4-FFF2-40B4-BE49-F238E27FC236}">
                <a16:creationId xmlns="" xmlns:a16="http://schemas.microsoft.com/office/drawing/2014/main" id="{1B2AF202-99CD-4D7D-B75F-9C9E5FCB35DC}"/>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8776091" y="481264"/>
            <a:ext cx="2212848" cy="1857871"/>
          </a:xfrm>
          <a:prstGeom prst="rect">
            <a:avLst/>
          </a:prstGeom>
          <a:solidFill>
            <a:srgbClr val="5D51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Rectangle 76">
            <a:extLst>
              <a:ext uri="{FF2B5EF4-FFF2-40B4-BE49-F238E27FC236}">
                <a16:creationId xmlns="" xmlns:a16="http://schemas.microsoft.com/office/drawing/2014/main" id="{E7D0293F-4714-4ED3-9B3D-2009BAD3054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6398651" y="3497931"/>
            <a:ext cx="2212848" cy="2889154"/>
          </a:xfrm>
          <a:prstGeom prst="rect">
            <a:avLst/>
          </a:prstGeom>
          <a:solidFill>
            <a:srgbClr val="5D51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4277" name="Picture 2" descr="G:\BFB grant\finger feeding.jpg"/>
          <p:cNvPicPr>
            <a:picLocks noChangeAspect="1" noChangeArrowheads="1"/>
          </p:cNvPicPr>
          <p:nvPr/>
        </p:nvPicPr>
        <p:blipFill rotWithShape="1">
          <a:blip r:embed="rId3"/>
          <a:srcRect l="30048" r="18985" b="2"/>
          <a:stretch/>
        </p:blipFill>
        <p:spPr bwMode="auto">
          <a:xfrm>
            <a:off x="6398651" y="3497931"/>
            <a:ext cx="2212848" cy="2889154"/>
          </a:xfrm>
          <a:prstGeom prst="rect">
            <a:avLst/>
          </a:prstGeom>
          <a:noFill/>
        </p:spPr>
      </p:pic>
      <p:pic>
        <p:nvPicPr>
          <p:cNvPr id="54276" name="Picture 3" descr="E:\BFB grant\SNS 2.jpg"/>
          <p:cNvPicPr>
            <a:picLocks noChangeAspect="1" noChangeArrowheads="1"/>
          </p:cNvPicPr>
          <p:nvPr/>
        </p:nvPicPr>
        <p:blipFill rotWithShape="1">
          <a:blip r:embed="rId4"/>
          <a:srcRect l="14000" r="19301" b="2"/>
          <a:stretch/>
        </p:blipFill>
        <p:spPr bwMode="auto">
          <a:xfrm>
            <a:off x="8776091" y="481264"/>
            <a:ext cx="2212848" cy="1857871"/>
          </a:xfrm>
          <a:prstGeom prst="rect">
            <a:avLst/>
          </a:prstGeom>
          <a:noFill/>
        </p:spPr>
      </p:pic>
      <p:cxnSp>
        <p:nvCxnSpPr>
          <p:cNvPr id="79" name="Straight Connector 78">
            <a:extLst>
              <a:ext uri="{FF2B5EF4-FFF2-40B4-BE49-F238E27FC236}">
                <a16:creationId xmlns="" xmlns:a16="http://schemas.microsoft.com/office/drawing/2014/main" id="{0EDAB602-A0DB-4325-8907-4F988F911003}"/>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973614" y="1701532"/>
            <a:ext cx="4572000" cy="0"/>
          </a:xfrm>
          <a:prstGeom prst="line">
            <a:avLst/>
          </a:prstGeom>
          <a:ln>
            <a:solidFill>
              <a:srgbClr val="8C594C"/>
            </a:solidFill>
          </a:ln>
        </p:spPr>
        <p:style>
          <a:lnRef idx="1">
            <a:schemeClr val="accent1"/>
          </a:lnRef>
          <a:fillRef idx="0">
            <a:schemeClr val="accent1"/>
          </a:fillRef>
          <a:effectRef idx="0">
            <a:schemeClr val="accent1"/>
          </a:effectRef>
          <a:fontRef idx="minor">
            <a:schemeClr val="tx1"/>
          </a:fontRef>
        </p:style>
      </p:cxnSp>
      <p:pic>
        <p:nvPicPr>
          <p:cNvPr id="54275" name="Picture 2" descr="E:\BFB grant\cup feeding3.bmp"/>
          <p:cNvPicPr>
            <a:picLocks noChangeAspect="1" noChangeArrowheads="1"/>
          </p:cNvPicPr>
          <p:nvPr/>
        </p:nvPicPr>
        <p:blipFill rotWithShape="1">
          <a:blip r:embed="rId5"/>
          <a:srcRect l="22169" r="21417" b="-2"/>
          <a:stretch/>
        </p:blipFill>
        <p:spPr bwMode="auto">
          <a:xfrm>
            <a:off x="8776091" y="2503727"/>
            <a:ext cx="2931277" cy="3897073"/>
          </a:xfrm>
          <a:prstGeom prst="rect">
            <a:avLst/>
          </a:prstGeom>
          <a:noFill/>
        </p:spPr>
      </p:pic>
      <p:pic>
        <p:nvPicPr>
          <p:cNvPr id="54278" name="Picture 3" descr="G:\BFB grant\spoon feeding2.jpg"/>
          <p:cNvPicPr>
            <a:picLocks noChangeAspect="1" noChangeArrowheads="1"/>
          </p:cNvPicPr>
          <p:nvPr/>
        </p:nvPicPr>
        <p:blipFill rotWithShape="1">
          <a:blip r:embed="rId6"/>
          <a:srcRect l="26343" r="15612" b="3"/>
          <a:stretch/>
        </p:blipFill>
        <p:spPr bwMode="auto">
          <a:xfrm>
            <a:off x="6408277" y="481264"/>
            <a:ext cx="2213811" cy="2855799"/>
          </a:xfrm>
          <a:prstGeom prst="rect">
            <a:avLst/>
          </a:prstGeom>
          <a:noFill/>
        </p:spPr>
      </p:pic>
      <p:sp>
        <p:nvSpPr>
          <p:cNvPr id="54273" name="Title 1"/>
          <p:cNvSpPr>
            <a:spLocks noGrp="1"/>
          </p:cNvSpPr>
          <p:nvPr>
            <p:ph type="title"/>
          </p:nvPr>
        </p:nvSpPr>
        <p:spPr>
          <a:xfrm>
            <a:off x="838200" y="365125"/>
            <a:ext cx="4981734" cy="1212315"/>
          </a:xfrm>
        </p:spPr>
        <p:txBody>
          <a:bodyPr anchor="b">
            <a:normAutofit/>
          </a:bodyPr>
          <a:lstStyle/>
          <a:p>
            <a:r>
              <a:rPr lang="en-US" sz="4000" b="1" dirty="0"/>
              <a:t>SUPPLEMENTS</a:t>
            </a:r>
            <a:endParaRPr lang="en-US" sz="4000" dirty="0"/>
          </a:p>
        </p:txBody>
      </p:sp>
      <p:sp>
        <p:nvSpPr>
          <p:cNvPr id="3" name="Content Placeholder 2"/>
          <p:cNvSpPr>
            <a:spLocks noGrp="1"/>
          </p:cNvSpPr>
          <p:nvPr>
            <p:ph idx="1"/>
          </p:nvPr>
        </p:nvSpPr>
        <p:spPr>
          <a:xfrm>
            <a:off x="838200" y="1825625"/>
            <a:ext cx="4981734" cy="4351338"/>
          </a:xfrm>
        </p:spPr>
        <p:txBody>
          <a:bodyPr rtlCol="0">
            <a:normAutofit/>
          </a:bodyPr>
          <a:lstStyle/>
          <a:p>
            <a:pPr marL="0" indent="0">
              <a:buClr>
                <a:srgbClr val="5D513F"/>
              </a:buClr>
              <a:buNone/>
              <a:defRPr/>
            </a:pPr>
            <a:endParaRPr lang="en-US" sz="1900" b="1" dirty="0"/>
          </a:p>
          <a:p>
            <a:pPr>
              <a:buClr>
                <a:srgbClr val="5D513F"/>
              </a:buClr>
              <a:buFont typeface="Arial" panose="020B0604020202020204" pitchFamily="34" charset="0"/>
              <a:buChar char="–"/>
              <a:defRPr/>
            </a:pPr>
            <a:r>
              <a:rPr lang="en-US" sz="2400" dirty="0"/>
              <a:t>Cup, spoon, syringe, supplemental </a:t>
            </a:r>
          </a:p>
          <a:p>
            <a:pPr marL="0" indent="0">
              <a:buClr>
                <a:srgbClr val="5D513F"/>
              </a:buClr>
              <a:buNone/>
              <a:defRPr/>
            </a:pPr>
            <a:r>
              <a:rPr lang="en-US" sz="2400" dirty="0"/>
              <a:t>	nursing system (SNS)</a:t>
            </a:r>
          </a:p>
          <a:p>
            <a:pPr>
              <a:buClr>
                <a:srgbClr val="5D513F"/>
              </a:buClr>
              <a:buFont typeface="Arial" panose="020B0604020202020204" pitchFamily="34" charset="0"/>
              <a:buChar char="–"/>
              <a:defRPr/>
            </a:pPr>
            <a:r>
              <a:rPr lang="en-US" sz="2400" dirty="0"/>
              <a:t>Bottles only if long-term </a:t>
            </a:r>
          </a:p>
          <a:p>
            <a:pPr marL="0" indent="0">
              <a:buClr>
                <a:srgbClr val="5D513F"/>
              </a:buClr>
              <a:buNone/>
              <a:defRPr/>
            </a:pPr>
            <a:r>
              <a:rPr lang="en-US" sz="2400" dirty="0"/>
              <a:t>	supplementation after dis-</a:t>
            </a:r>
          </a:p>
          <a:p>
            <a:pPr marL="0" indent="0">
              <a:buClr>
                <a:srgbClr val="5D513F"/>
              </a:buClr>
              <a:buNone/>
              <a:defRPr/>
            </a:pPr>
            <a:r>
              <a:rPr lang="en-US" sz="2400" dirty="0"/>
              <a:t>	charge anticipated</a:t>
            </a:r>
          </a:p>
          <a:p>
            <a:pPr marL="914400" lvl="2" indent="0">
              <a:buClr>
                <a:srgbClr val="5D513F"/>
              </a:buClr>
              <a:buNone/>
              <a:defRPr/>
            </a:pPr>
            <a:endParaRPr lang="en-US" sz="1900" dirty="0"/>
          </a:p>
          <a:p>
            <a:pPr marL="57150" indent="0">
              <a:buClr>
                <a:srgbClr val="5D513F"/>
              </a:buClr>
              <a:buNone/>
              <a:defRPr/>
            </a:pPr>
            <a:r>
              <a:rPr lang="en-US" sz="1900" b="1" i="1" dirty="0"/>
              <a:t>**Any baby discharged using supplements should have close, frequent follow-up with lactation consultants with the ultimate goal of ending supplements.**</a:t>
            </a:r>
          </a:p>
        </p:txBody>
      </p:sp>
    </p:spTree>
    <p:extLst>
      <p:ext uri="{BB962C8B-B14F-4D97-AF65-F5344CB8AC3E}">
        <p14:creationId xmlns:p14="http://schemas.microsoft.com/office/powerpoint/2010/main" val="5716499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 xmlns:a16="http://schemas.microsoft.com/office/drawing/2014/main" id="{F64F6814-96D5-4463-898E-405CC0C40147}"/>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ltGray">
          <a:xfrm>
            <a:off x="336883" y="321176"/>
            <a:ext cx="7174247" cy="5896743"/>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6323" name="Picture 2" descr="G:\pulse ox check in room.jpg"/>
          <p:cNvPicPr>
            <a:picLocks noChangeAspect="1" noChangeArrowheads="1"/>
          </p:cNvPicPr>
          <p:nvPr/>
        </p:nvPicPr>
        <p:blipFill rotWithShape="1">
          <a:blip r:embed="rId3"/>
          <a:srcRect l="17836" r="3075" b="-1"/>
          <a:stretch/>
        </p:blipFill>
        <p:spPr bwMode="auto">
          <a:xfrm>
            <a:off x="7829551" y="2828925"/>
            <a:ext cx="4042410" cy="3388994"/>
          </a:xfrm>
          <a:prstGeom prst="rect">
            <a:avLst/>
          </a:prstGeom>
          <a:noFill/>
        </p:spPr>
      </p:pic>
      <p:pic>
        <p:nvPicPr>
          <p:cNvPr id="56324" name="Picture 2" descr="G:\BFB grant\rooming in doctor exam.jpg"/>
          <p:cNvPicPr>
            <a:picLocks noChangeAspect="1" noChangeArrowheads="1"/>
          </p:cNvPicPr>
          <p:nvPr/>
        </p:nvPicPr>
        <p:blipFill rotWithShape="1">
          <a:blip r:embed="rId4"/>
          <a:srcRect t="13496" r="-2" b="1676"/>
          <a:stretch/>
        </p:blipFill>
        <p:spPr bwMode="auto">
          <a:xfrm>
            <a:off x="7829551" y="306909"/>
            <a:ext cx="4042409" cy="2286000"/>
          </a:xfrm>
          <a:prstGeom prst="rect">
            <a:avLst/>
          </a:prstGeom>
          <a:noFill/>
        </p:spPr>
      </p:pic>
      <p:sp>
        <p:nvSpPr>
          <p:cNvPr id="56321" name="Title 1"/>
          <p:cNvSpPr>
            <a:spLocks noGrp="1"/>
          </p:cNvSpPr>
          <p:nvPr>
            <p:ph type="title"/>
          </p:nvPr>
        </p:nvSpPr>
        <p:spPr>
          <a:xfrm>
            <a:off x="821516" y="640263"/>
            <a:ext cx="6204984" cy="1344975"/>
          </a:xfrm>
        </p:spPr>
        <p:txBody>
          <a:bodyPr>
            <a:normAutofit/>
          </a:bodyPr>
          <a:lstStyle/>
          <a:p>
            <a:r>
              <a:rPr lang="en-US" sz="4000" b="1" dirty="0"/>
              <a:t>STEP 7: ROOMING-IN</a:t>
            </a:r>
          </a:p>
        </p:txBody>
      </p:sp>
      <p:sp>
        <p:nvSpPr>
          <p:cNvPr id="3" name="Content Placeholder 2"/>
          <p:cNvSpPr>
            <a:spLocks noGrp="1"/>
          </p:cNvSpPr>
          <p:nvPr>
            <p:ph idx="1"/>
          </p:nvPr>
        </p:nvSpPr>
        <p:spPr>
          <a:xfrm>
            <a:off x="821515" y="2121762"/>
            <a:ext cx="6204984" cy="3626917"/>
          </a:xfrm>
        </p:spPr>
        <p:txBody>
          <a:bodyPr rtlCol="0">
            <a:normAutofit lnSpcReduction="10000"/>
          </a:bodyPr>
          <a:lstStyle/>
          <a:p>
            <a:pPr marL="400050" lvl="1" indent="0">
              <a:buNone/>
              <a:defRPr/>
            </a:pPr>
            <a:r>
              <a:rPr lang="en-US" sz="2800" b="1" dirty="0"/>
              <a:t>Benefits (for all families)</a:t>
            </a:r>
          </a:p>
          <a:p>
            <a:pPr marL="857250" lvl="1" indent="-457200">
              <a:buFont typeface="Arial" panose="020B0604020202020204" pitchFamily="34" charset="0"/>
              <a:buChar char="–"/>
              <a:defRPr/>
            </a:pPr>
            <a:r>
              <a:rPr lang="en-US" sz="2200" dirty="0"/>
              <a:t>Mother learns how to handle, comfort baby</a:t>
            </a:r>
          </a:p>
          <a:p>
            <a:pPr marL="857250" lvl="1" indent="-457200">
              <a:buFont typeface="Arial" panose="020B0604020202020204" pitchFamily="34" charset="0"/>
              <a:buChar char="–"/>
              <a:defRPr/>
            </a:pPr>
            <a:r>
              <a:rPr lang="en-US" sz="2200" dirty="0"/>
              <a:t>Mother learns feeding cues, responds to baby quickly </a:t>
            </a:r>
          </a:p>
          <a:p>
            <a:pPr marL="857250" lvl="1" indent="-457200">
              <a:buFont typeface="Arial" panose="020B0604020202020204" pitchFamily="34" charset="0"/>
              <a:buChar char="–"/>
              <a:defRPr/>
            </a:pPr>
            <a:r>
              <a:rPr lang="en-US" sz="2200" dirty="0"/>
              <a:t>Enables on-demand feeding</a:t>
            </a:r>
          </a:p>
          <a:p>
            <a:pPr marL="857250" lvl="1" indent="-457200">
              <a:buFont typeface="Arial" panose="020B0604020202020204" pitchFamily="34" charset="0"/>
              <a:buChar char="–"/>
              <a:defRPr/>
            </a:pPr>
            <a:r>
              <a:rPr lang="en-US" sz="2200" dirty="0"/>
              <a:t>Mother gets better rest</a:t>
            </a:r>
          </a:p>
          <a:p>
            <a:pPr marL="857250" lvl="1" indent="-457200">
              <a:buFont typeface="Arial" panose="020B0604020202020204" pitchFamily="34" charset="0"/>
              <a:buChar char="–"/>
              <a:defRPr/>
            </a:pPr>
            <a:r>
              <a:rPr lang="en-US" sz="2200" dirty="0"/>
              <a:t>Baby learns to recognize its mother</a:t>
            </a:r>
          </a:p>
          <a:p>
            <a:pPr marL="857250" lvl="1" indent="-457200">
              <a:buFont typeface="Arial" panose="020B0604020202020204" pitchFamily="34" charset="0"/>
              <a:buChar char="–"/>
              <a:defRPr/>
            </a:pPr>
            <a:r>
              <a:rPr lang="en-US" sz="2200" dirty="0"/>
              <a:t>Babies cry less</a:t>
            </a:r>
          </a:p>
          <a:p>
            <a:pPr marL="857250" lvl="1" indent="-457200">
              <a:buFont typeface="Arial" panose="020B0604020202020204" pitchFamily="34" charset="0"/>
              <a:buChar char="–"/>
              <a:defRPr/>
            </a:pPr>
            <a:r>
              <a:rPr lang="en-US" sz="2200" dirty="0"/>
              <a:t>SAFETY</a:t>
            </a:r>
          </a:p>
          <a:p>
            <a:pPr marL="857250" lvl="1" indent="-457200">
              <a:buFont typeface="Arial" panose="020B0604020202020204" pitchFamily="34" charset="0"/>
              <a:buChar char="–"/>
              <a:defRPr/>
            </a:pPr>
            <a:r>
              <a:rPr lang="en-US" sz="2200" dirty="0"/>
              <a:t>Less infection risk</a:t>
            </a:r>
          </a:p>
          <a:p>
            <a:pPr lvl="2">
              <a:defRPr/>
            </a:pPr>
            <a:endParaRPr lang="en-US" sz="2200" dirty="0"/>
          </a:p>
          <a:p>
            <a:pPr lvl="1">
              <a:buFont typeface="Arial" panose="020B0604020202020204" pitchFamily="34" charset="0"/>
              <a:buChar char="–"/>
              <a:defRPr/>
            </a:pPr>
            <a:endParaRPr lang="en-US" sz="2200" dirty="0"/>
          </a:p>
          <a:p>
            <a:pPr>
              <a:defRPr/>
            </a:pPr>
            <a:endParaRPr lang="en-US" sz="2200" dirty="0"/>
          </a:p>
        </p:txBody>
      </p:sp>
    </p:spTree>
    <p:extLst>
      <p:ext uri="{BB962C8B-B14F-4D97-AF65-F5344CB8AC3E}">
        <p14:creationId xmlns:p14="http://schemas.microsoft.com/office/powerpoint/2010/main" val="41949202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8371" name="Picture 2" descr="E:\BFB grant\rooming in old.jpg"/>
          <p:cNvPicPr>
            <a:picLocks noChangeAspect="1" noChangeArrowheads="1"/>
          </p:cNvPicPr>
          <p:nvPr/>
        </p:nvPicPr>
        <p:blipFill rotWithShape="1">
          <a:blip r:embed="rId3"/>
          <a:srcRect l="4853" r="17124" b="-1"/>
          <a:stretch/>
        </p:blipFill>
        <p:spPr bwMode="auto">
          <a:xfrm>
            <a:off x="6090613" y="640082"/>
            <a:ext cx="5461724" cy="5577837"/>
          </a:xfrm>
          <a:prstGeom prst="rect">
            <a:avLst/>
          </a:prstGeom>
          <a:noFill/>
          <a:effectLst/>
        </p:spPr>
      </p:pic>
      <p:sp>
        <p:nvSpPr>
          <p:cNvPr id="58369" name="Title 1"/>
          <p:cNvSpPr>
            <a:spLocks noGrp="1"/>
          </p:cNvSpPr>
          <p:nvPr>
            <p:ph type="title"/>
          </p:nvPr>
        </p:nvSpPr>
        <p:spPr>
          <a:xfrm>
            <a:off x="648929" y="629266"/>
            <a:ext cx="5127031" cy="1676603"/>
          </a:xfrm>
        </p:spPr>
        <p:txBody>
          <a:bodyPr>
            <a:normAutofit/>
          </a:bodyPr>
          <a:lstStyle/>
          <a:p>
            <a:r>
              <a:rPr lang="en-US" b="1" dirty="0"/>
              <a:t>ROOMING-IN</a:t>
            </a:r>
            <a:endParaRPr lang="en-US" dirty="0"/>
          </a:p>
        </p:txBody>
      </p:sp>
      <p:sp>
        <p:nvSpPr>
          <p:cNvPr id="3" name="Content Placeholder 2"/>
          <p:cNvSpPr>
            <a:spLocks noGrp="1"/>
          </p:cNvSpPr>
          <p:nvPr>
            <p:ph idx="1"/>
          </p:nvPr>
        </p:nvSpPr>
        <p:spPr>
          <a:xfrm>
            <a:off x="648930" y="2438400"/>
            <a:ext cx="5127029" cy="3785419"/>
          </a:xfrm>
        </p:spPr>
        <p:txBody>
          <a:bodyPr rtlCol="0">
            <a:normAutofit/>
          </a:bodyPr>
          <a:lstStyle/>
          <a:p>
            <a:pPr marL="342900" lvl="1" indent="-342900">
              <a:defRPr/>
            </a:pPr>
            <a:r>
              <a:rPr lang="en-US" dirty="0"/>
              <a:t>Baby and mother stay together</a:t>
            </a:r>
          </a:p>
          <a:p>
            <a:pPr marL="285750" lvl="1" indent="-342900">
              <a:defRPr/>
            </a:pPr>
            <a:r>
              <a:rPr lang="en-US" dirty="0"/>
              <a:t>Newborn screen, CCHD pulse oximetry screening, blood sugars, hearing screen, physical assessments all done in mother’s room (not circumcision)</a:t>
            </a:r>
          </a:p>
          <a:p>
            <a:pPr marL="285750" lvl="1" indent="-342900">
              <a:defRPr/>
            </a:pPr>
            <a:r>
              <a:rPr lang="en-US" dirty="0"/>
              <a:t>Safe sleep practices followed</a:t>
            </a:r>
          </a:p>
          <a:p>
            <a:pPr marL="285750" lvl="1" indent="-342900">
              <a:defRPr/>
            </a:pPr>
            <a:r>
              <a:rPr lang="en-US" dirty="0"/>
              <a:t>Staff record time infant out of room and why</a:t>
            </a:r>
          </a:p>
          <a:p>
            <a:pPr>
              <a:defRPr/>
            </a:pPr>
            <a:endParaRPr lang="en-US" dirty="0"/>
          </a:p>
        </p:txBody>
      </p:sp>
    </p:spTree>
    <p:extLst>
      <p:ext uri="{BB962C8B-B14F-4D97-AF65-F5344CB8AC3E}">
        <p14:creationId xmlns:p14="http://schemas.microsoft.com/office/powerpoint/2010/main" val="40284059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Top Corners Rounded 71">
            <a:extLst>
              <a:ext uri="{FF2B5EF4-FFF2-40B4-BE49-F238E27FC236}">
                <a16:creationId xmlns="" xmlns:a16="http://schemas.microsoft.com/office/drawing/2014/main" id="{3BAF1561-20C4-41FD-A35F-BF2B9E727F3E}"/>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5400000" flipH="1">
            <a:off x="-529466" y="996722"/>
            <a:ext cx="5923488" cy="4864556"/>
          </a:xfrm>
          <a:prstGeom prst="round2SameRect">
            <a:avLst>
              <a:gd name="adj1" fmla="val 3762"/>
              <a:gd name="adj2" fmla="val 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4" name="Rectangle: Top Corners Rounded 73">
            <a:extLst>
              <a:ext uri="{FF2B5EF4-FFF2-40B4-BE49-F238E27FC236}">
                <a16:creationId xmlns="" xmlns:a16="http://schemas.microsoft.com/office/drawing/2014/main" id="{839DC788-B140-4F3E-A91E-CB3E70ED940A}"/>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5400000" flipH="1">
            <a:off x="-457200" y="1050468"/>
            <a:ext cx="5609397" cy="4757058"/>
          </a:xfrm>
          <a:prstGeom prst="round2SameRect">
            <a:avLst>
              <a:gd name="adj1" fmla="val 2061"/>
              <a:gd name="adj2" fmla="val 0"/>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76" name="Straight Connector 75">
            <a:extLst>
              <a:ext uri="{FF2B5EF4-FFF2-40B4-BE49-F238E27FC236}">
                <a16:creationId xmlns="" xmlns:a16="http://schemas.microsoft.com/office/drawing/2014/main" id="{FC18D930-0EEE-448F-ABF1-2AA3C83DA552}"/>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524071" y="2705800"/>
            <a:ext cx="1597456" cy="0"/>
          </a:xfrm>
          <a:prstGeom prst="line">
            <a:avLst/>
          </a:prstGeom>
          <a:ln w="508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60419" name="Picture 2" descr="G:\BFB grant\rooming in nursery.jpg"/>
          <p:cNvPicPr>
            <a:picLocks noChangeAspect="1" noChangeArrowheads="1"/>
          </p:cNvPicPr>
          <p:nvPr/>
        </p:nvPicPr>
        <p:blipFill>
          <a:blip r:embed="rId3"/>
          <a:srcRect/>
          <a:stretch>
            <a:fillRect/>
          </a:stretch>
        </p:blipFill>
        <p:spPr bwMode="auto">
          <a:xfrm>
            <a:off x="5203767" y="1167044"/>
            <a:ext cx="6542117" cy="4366863"/>
          </a:xfrm>
          <a:prstGeom prst="rect">
            <a:avLst/>
          </a:prstGeom>
          <a:noFill/>
        </p:spPr>
      </p:pic>
      <p:sp>
        <p:nvSpPr>
          <p:cNvPr id="2" name="Title 1"/>
          <p:cNvSpPr>
            <a:spLocks noGrp="1"/>
          </p:cNvSpPr>
          <p:nvPr>
            <p:ph type="title"/>
          </p:nvPr>
        </p:nvSpPr>
        <p:spPr>
          <a:xfrm>
            <a:off x="161477" y="853128"/>
            <a:ext cx="4092951" cy="1624457"/>
          </a:xfrm>
        </p:spPr>
        <p:txBody>
          <a:bodyPr rtlCol="0">
            <a:normAutofit/>
          </a:bodyPr>
          <a:lstStyle/>
          <a:p>
            <a:pPr>
              <a:defRPr/>
            </a:pPr>
            <a:r>
              <a:rPr lang="en-US" sz="3600" b="1" dirty="0">
                <a:solidFill>
                  <a:schemeClr val="bg1"/>
                </a:solidFill>
              </a:rPr>
              <a:t>What if mother asks to have baby removed from room?</a:t>
            </a:r>
          </a:p>
        </p:txBody>
      </p:sp>
      <p:sp>
        <p:nvSpPr>
          <p:cNvPr id="60418" name="Content Placeholder 2"/>
          <p:cNvSpPr>
            <a:spLocks noGrp="1"/>
          </p:cNvSpPr>
          <p:nvPr>
            <p:ph idx="1"/>
          </p:nvPr>
        </p:nvSpPr>
        <p:spPr>
          <a:xfrm>
            <a:off x="321733" y="2834809"/>
            <a:ext cx="4092951" cy="3335030"/>
          </a:xfrm>
        </p:spPr>
        <p:txBody>
          <a:bodyPr anchor="t">
            <a:normAutofit/>
          </a:bodyPr>
          <a:lstStyle/>
          <a:p>
            <a:r>
              <a:rPr lang="en-US" sz="2000" dirty="0">
                <a:solidFill>
                  <a:schemeClr val="bg1"/>
                </a:solidFill>
              </a:rPr>
              <a:t>Parents re-educated about benefits of rooming-in</a:t>
            </a:r>
          </a:p>
          <a:p>
            <a:r>
              <a:rPr lang="en-US" sz="2000" dirty="0">
                <a:solidFill>
                  <a:schemeClr val="bg1"/>
                </a:solidFill>
              </a:rPr>
              <a:t>Encourage use of support person for baby while mom rests</a:t>
            </a:r>
          </a:p>
          <a:p>
            <a:r>
              <a:rPr lang="en-US" sz="2000" dirty="0">
                <a:solidFill>
                  <a:schemeClr val="bg1"/>
                </a:solidFill>
              </a:rPr>
              <a:t>If still insists, plan made with mother that baby will be brought back to room at first signs of hunger cues</a:t>
            </a:r>
          </a:p>
          <a:p>
            <a:r>
              <a:rPr lang="en-US" sz="2000" dirty="0">
                <a:solidFill>
                  <a:schemeClr val="bg1"/>
                </a:solidFill>
              </a:rPr>
              <a:t>Baby taken to ‘Newborn Treatment Room’</a:t>
            </a:r>
          </a:p>
        </p:txBody>
      </p:sp>
    </p:spTree>
    <p:extLst>
      <p:ext uri="{BB962C8B-B14F-4D97-AF65-F5344CB8AC3E}">
        <p14:creationId xmlns:p14="http://schemas.microsoft.com/office/powerpoint/2010/main" val="2380369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2468" name="Picture 5" descr="G:\BFB grant\exhausted mom.jpg"/>
          <p:cNvPicPr>
            <a:picLocks noChangeAspect="1" noChangeArrowheads="1"/>
          </p:cNvPicPr>
          <p:nvPr/>
        </p:nvPicPr>
        <p:blipFill rotWithShape="1">
          <a:blip r:embed="rId3"/>
          <a:srcRect l="2677" r="4248"/>
          <a:stretch/>
        </p:blipFill>
        <p:spPr bwMode="auto">
          <a:xfrm>
            <a:off x="7556408" y="10"/>
            <a:ext cx="4635591" cy="6857990"/>
          </a:xfrm>
          <a:prstGeom prst="rect">
            <a:avLst/>
          </a:prstGeom>
          <a:noFill/>
          <a:effectLst/>
        </p:spPr>
      </p:pic>
      <p:sp>
        <p:nvSpPr>
          <p:cNvPr id="62465" name="Title 1"/>
          <p:cNvSpPr>
            <a:spLocks noGrp="1"/>
          </p:cNvSpPr>
          <p:nvPr>
            <p:ph type="title"/>
          </p:nvPr>
        </p:nvSpPr>
        <p:spPr>
          <a:xfrm>
            <a:off x="648929" y="629266"/>
            <a:ext cx="6586491" cy="1676603"/>
          </a:xfrm>
        </p:spPr>
        <p:txBody>
          <a:bodyPr>
            <a:normAutofit/>
          </a:bodyPr>
          <a:lstStyle/>
          <a:p>
            <a:r>
              <a:rPr lang="en-US" b="1" dirty="0"/>
              <a:t>SAFETY PLAN</a:t>
            </a:r>
          </a:p>
        </p:txBody>
      </p:sp>
      <p:sp>
        <p:nvSpPr>
          <p:cNvPr id="3" name="Content Placeholder 2"/>
          <p:cNvSpPr>
            <a:spLocks noGrp="1"/>
          </p:cNvSpPr>
          <p:nvPr>
            <p:ph idx="1"/>
          </p:nvPr>
        </p:nvSpPr>
        <p:spPr>
          <a:xfrm>
            <a:off x="648930" y="2438400"/>
            <a:ext cx="6586489" cy="3785419"/>
          </a:xfrm>
        </p:spPr>
        <p:txBody>
          <a:bodyPr rtlCol="0">
            <a:normAutofit/>
          </a:bodyPr>
          <a:lstStyle/>
          <a:p>
            <a:pPr>
              <a:defRPr/>
            </a:pPr>
            <a:r>
              <a:rPr lang="en-US" sz="2400" dirty="0"/>
              <a:t>Maternal exhaustion and/or pain medications may make it unsafe for baby to be in room alone with mother.</a:t>
            </a:r>
          </a:p>
          <a:p>
            <a:pPr>
              <a:defRPr/>
            </a:pPr>
            <a:r>
              <a:rPr lang="en-US" sz="2400" b="1" dirty="0"/>
              <a:t>SUPPORT PERSON!</a:t>
            </a:r>
          </a:p>
          <a:p>
            <a:pPr marL="0" indent="0">
              <a:buNone/>
              <a:defRPr/>
            </a:pPr>
            <a:endParaRPr lang="en-US" sz="2400" dirty="0"/>
          </a:p>
        </p:txBody>
      </p:sp>
    </p:spTree>
    <p:extLst>
      <p:ext uri="{BB962C8B-B14F-4D97-AF65-F5344CB8AC3E}">
        <p14:creationId xmlns:p14="http://schemas.microsoft.com/office/powerpoint/2010/main" val="311823585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 xmlns:a16="http://schemas.microsoft.com/office/drawing/2014/main" id="{8D70B121-56F4-4848-B38B-182089D909FA}"/>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73" name="Straight Connector 72">
            <a:extLst>
              <a:ext uri="{FF2B5EF4-FFF2-40B4-BE49-F238E27FC236}">
                <a16:creationId xmlns="" xmlns:a16="http://schemas.microsoft.com/office/drawing/2014/main" id="{2D72A2C9-F3CA-4216-8BAD-FA4C970C3C4E}"/>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64513" name="Rectangle 2"/>
          <p:cNvSpPr>
            <a:spLocks noGrp="1" noChangeArrowheads="1"/>
          </p:cNvSpPr>
          <p:nvPr>
            <p:ph type="title"/>
          </p:nvPr>
        </p:nvSpPr>
        <p:spPr>
          <a:xfrm>
            <a:off x="838200" y="963877"/>
            <a:ext cx="3494362" cy="4930246"/>
          </a:xfrm>
        </p:spPr>
        <p:txBody>
          <a:bodyPr>
            <a:normAutofit/>
          </a:bodyPr>
          <a:lstStyle/>
          <a:p>
            <a:pPr algn="r"/>
            <a:r>
              <a:rPr lang="en-US" b="1" dirty="0">
                <a:solidFill>
                  <a:schemeClr val="accent1"/>
                </a:solidFill>
              </a:rPr>
              <a:t>STEP 9: Avoid Pacifier and Artificial Nipple  Use</a:t>
            </a:r>
          </a:p>
        </p:txBody>
      </p:sp>
      <p:sp>
        <p:nvSpPr>
          <p:cNvPr id="20483" name="Rectangle 3"/>
          <p:cNvSpPr>
            <a:spLocks noGrp="1" noChangeArrowheads="1"/>
          </p:cNvSpPr>
          <p:nvPr>
            <p:ph idx="1"/>
          </p:nvPr>
        </p:nvSpPr>
        <p:spPr>
          <a:xfrm>
            <a:off x="4976031" y="963877"/>
            <a:ext cx="6377769" cy="4930246"/>
          </a:xfrm>
        </p:spPr>
        <p:txBody>
          <a:bodyPr rtlCol="0" anchor="ctr">
            <a:normAutofit/>
          </a:bodyPr>
          <a:lstStyle/>
          <a:p>
            <a:pPr marL="0" indent="0">
              <a:buNone/>
              <a:defRPr/>
            </a:pPr>
            <a:r>
              <a:rPr lang="en-US" sz="2400" b="1" i="1" dirty="0"/>
              <a:t>Why?</a:t>
            </a:r>
          </a:p>
          <a:p>
            <a:pPr marL="1009650" lvl="1" indent="-609600">
              <a:buFont typeface="Arial" panose="020B0604020202020204" pitchFamily="34" charset="0"/>
              <a:buChar char="–"/>
              <a:defRPr/>
            </a:pPr>
            <a:r>
              <a:rPr lang="en-US" dirty="0"/>
              <a:t>Pacifiers given in response to feeding cues provide no nutrition</a:t>
            </a:r>
          </a:p>
          <a:p>
            <a:pPr marL="1009650" lvl="1" indent="-609600">
              <a:buFont typeface="Arial" panose="020B0604020202020204" pitchFamily="34" charset="0"/>
              <a:buChar char="–"/>
              <a:defRPr/>
            </a:pPr>
            <a:r>
              <a:rPr lang="en-US" dirty="0"/>
              <a:t>Interfere with cue-based feeding → delay in milk coming in, decreased supply</a:t>
            </a:r>
          </a:p>
          <a:p>
            <a:pPr marL="1009650" lvl="1" indent="-609600">
              <a:buFont typeface="Arial" panose="020B0604020202020204" pitchFamily="34" charset="0"/>
              <a:buChar char="–"/>
              <a:defRPr/>
            </a:pPr>
            <a:r>
              <a:rPr lang="en-US" dirty="0"/>
              <a:t>Sucking mechanism different than with BF; may  make it more difficult to attach to the breast</a:t>
            </a:r>
          </a:p>
          <a:p>
            <a:pPr marL="0" indent="0">
              <a:buNone/>
              <a:defRPr/>
            </a:pPr>
            <a:endParaRPr lang="en-US" sz="2400" b="1" i="1" dirty="0"/>
          </a:p>
          <a:p>
            <a:pPr marL="0" indent="0">
              <a:buNone/>
              <a:defRPr/>
            </a:pPr>
            <a:r>
              <a:rPr lang="en-US" sz="2400" b="1" i="1" dirty="0"/>
              <a:t>Avoid artificial nipples and pacifiers until mother’s milk supply is established (3-4 weeks).</a:t>
            </a:r>
          </a:p>
          <a:p>
            <a:pPr>
              <a:buNone/>
              <a:defRPr/>
            </a:pPr>
            <a:endParaRPr lang="en-US" sz="2400" dirty="0"/>
          </a:p>
          <a:p>
            <a:pPr marL="1009650" lvl="1" indent="-609600">
              <a:buFont typeface="Arial" panose="020B0604020202020204" pitchFamily="34" charset="0"/>
              <a:buChar char="–"/>
              <a:defRPr/>
            </a:pPr>
            <a:endParaRPr lang="en-US" dirty="0"/>
          </a:p>
        </p:txBody>
      </p:sp>
    </p:spTree>
    <p:extLst>
      <p:ext uri="{BB962C8B-B14F-4D97-AF65-F5344CB8AC3E}">
        <p14:creationId xmlns:p14="http://schemas.microsoft.com/office/powerpoint/2010/main" val="28695840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 xmlns:a16="http://schemas.microsoft.com/office/drawing/2014/main" id="{8D70B121-56F4-4848-B38B-182089D909FA}"/>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5" name="Straight Connector 10">
            <a:extLst>
              <a:ext uri="{FF2B5EF4-FFF2-40B4-BE49-F238E27FC236}">
                <a16:creationId xmlns="" xmlns:a16="http://schemas.microsoft.com/office/drawing/2014/main" id="{2D72A2C9-F3CA-4216-8BAD-FA4C970C3C4E}"/>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38200" y="963877"/>
            <a:ext cx="3494362" cy="4930246"/>
          </a:xfrm>
        </p:spPr>
        <p:txBody>
          <a:bodyPr rtlCol="0">
            <a:normAutofit/>
          </a:bodyPr>
          <a:lstStyle/>
          <a:p>
            <a:pPr algn="r">
              <a:defRPr/>
            </a:pPr>
            <a:r>
              <a:rPr lang="en-US" b="1" dirty="0">
                <a:solidFill>
                  <a:schemeClr val="accent1"/>
                </a:solidFill>
              </a:rPr>
              <a:t>HOW DO WE AVOID ARTIFICIAL NIPPLES AND PACIFIERS?</a:t>
            </a:r>
          </a:p>
        </p:txBody>
      </p:sp>
      <p:sp>
        <p:nvSpPr>
          <p:cNvPr id="16" name="Content Placeholder 3"/>
          <p:cNvSpPr>
            <a:spLocks noGrp="1"/>
          </p:cNvSpPr>
          <p:nvPr>
            <p:ph idx="1"/>
          </p:nvPr>
        </p:nvSpPr>
        <p:spPr>
          <a:xfrm>
            <a:off x="4976031" y="963877"/>
            <a:ext cx="6377769" cy="4930246"/>
          </a:xfrm>
        </p:spPr>
        <p:txBody>
          <a:bodyPr rtlCol="0" anchor="ctr">
            <a:normAutofit/>
          </a:bodyPr>
          <a:lstStyle/>
          <a:p>
            <a:pPr>
              <a:defRPr/>
            </a:pPr>
            <a:r>
              <a:rPr lang="en-US" sz="2400" dirty="0"/>
              <a:t>Utilize alternative feeding methods for medically indicated supplements. </a:t>
            </a:r>
          </a:p>
          <a:p>
            <a:pPr>
              <a:defRPr/>
            </a:pPr>
            <a:endParaRPr lang="en-US" sz="2400" dirty="0"/>
          </a:p>
          <a:p>
            <a:pPr>
              <a:defRPr/>
            </a:pPr>
            <a:r>
              <a:rPr lang="en-US" sz="2400" dirty="0"/>
              <a:t>Pacifiers will not be stocked on M/B unit EXCEPT in treatment room for use during circumcision (w/ sucrose).  In the NICU they are used for babies w/ drug withdrawal and preemies (non-nutritive sucking).</a:t>
            </a:r>
          </a:p>
          <a:p>
            <a:pPr>
              <a:defRPr/>
            </a:pPr>
            <a:endParaRPr lang="en-US" sz="2400" dirty="0"/>
          </a:p>
          <a:p>
            <a:pPr>
              <a:defRPr/>
            </a:pPr>
            <a:r>
              <a:rPr lang="en-US" sz="2400" b="1" dirty="0"/>
              <a:t>SIDS prevention: offer pacifier @ 3-4 wks.</a:t>
            </a:r>
          </a:p>
        </p:txBody>
      </p:sp>
    </p:spTree>
    <p:extLst>
      <p:ext uri="{BB962C8B-B14F-4D97-AF65-F5344CB8AC3E}">
        <p14:creationId xmlns:p14="http://schemas.microsoft.com/office/powerpoint/2010/main" val="4611904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 xmlns:a16="http://schemas.microsoft.com/office/drawing/2014/main" id="{8D70B121-56F4-4848-B38B-182089D909FA}"/>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0" name="Straight Connector 9">
            <a:extLst>
              <a:ext uri="{FF2B5EF4-FFF2-40B4-BE49-F238E27FC236}">
                <a16:creationId xmlns="" xmlns:a16="http://schemas.microsoft.com/office/drawing/2014/main" id="{2D72A2C9-F3CA-4216-8BAD-FA4C970C3C4E}"/>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 xmlns:a16="http://schemas.microsoft.com/office/drawing/2014/main" id="{4BE837DB-4A00-4E6F-8271-43BB6F37D02A}"/>
              </a:ext>
            </a:extLst>
          </p:cNvPr>
          <p:cNvSpPr>
            <a:spLocks noGrp="1"/>
          </p:cNvSpPr>
          <p:nvPr>
            <p:ph type="title"/>
          </p:nvPr>
        </p:nvSpPr>
        <p:spPr>
          <a:xfrm>
            <a:off x="838200" y="963877"/>
            <a:ext cx="3494362" cy="4930246"/>
          </a:xfrm>
        </p:spPr>
        <p:txBody>
          <a:bodyPr>
            <a:normAutofit/>
          </a:bodyPr>
          <a:lstStyle/>
          <a:p>
            <a:pPr algn="r"/>
            <a:r>
              <a:rPr lang="en-US" sz="3400" b="1" dirty="0">
                <a:solidFill>
                  <a:schemeClr val="accent1"/>
                </a:solidFill>
              </a:rPr>
              <a:t>STEP 10</a:t>
            </a:r>
            <a:r>
              <a:rPr lang="en-US" sz="3400" dirty="0">
                <a:solidFill>
                  <a:schemeClr val="accent1"/>
                </a:solidFill>
              </a:rPr>
              <a:t>: </a:t>
            </a:r>
            <a:r>
              <a:rPr lang="en-US" sz="3400" b="1" dirty="0">
                <a:solidFill>
                  <a:schemeClr val="accent1"/>
                </a:solidFill>
              </a:rPr>
              <a:t>Foster the establishment of breastfeeding support groups and refer mothers to them on discharge from the hospital or clinic</a:t>
            </a:r>
            <a:r>
              <a:rPr lang="en-US" sz="3400" dirty="0">
                <a:solidFill>
                  <a:schemeClr val="accent1"/>
                </a:solidFill>
              </a:rPr>
              <a:t/>
            </a:r>
            <a:br>
              <a:rPr lang="en-US" sz="3400" dirty="0">
                <a:solidFill>
                  <a:schemeClr val="accent1"/>
                </a:solidFill>
              </a:rPr>
            </a:br>
            <a:endParaRPr lang="en-US" sz="3400" dirty="0">
              <a:solidFill>
                <a:schemeClr val="accent1"/>
              </a:solidFill>
            </a:endParaRPr>
          </a:p>
        </p:txBody>
      </p:sp>
      <p:sp>
        <p:nvSpPr>
          <p:cNvPr id="3" name="Content Placeholder 2">
            <a:extLst>
              <a:ext uri="{FF2B5EF4-FFF2-40B4-BE49-F238E27FC236}">
                <a16:creationId xmlns="" xmlns:a16="http://schemas.microsoft.com/office/drawing/2014/main" id="{981B970E-3E65-464B-B178-36AF077B23AA}"/>
              </a:ext>
            </a:extLst>
          </p:cNvPr>
          <p:cNvSpPr>
            <a:spLocks noGrp="1"/>
          </p:cNvSpPr>
          <p:nvPr>
            <p:ph idx="1"/>
          </p:nvPr>
        </p:nvSpPr>
        <p:spPr>
          <a:xfrm>
            <a:off x="4976031" y="963877"/>
            <a:ext cx="6377769" cy="4930246"/>
          </a:xfrm>
        </p:spPr>
        <p:txBody>
          <a:bodyPr anchor="ctr">
            <a:normAutofit lnSpcReduction="10000"/>
          </a:bodyPr>
          <a:lstStyle/>
          <a:p>
            <a:r>
              <a:rPr lang="en-US" sz="2400" dirty="0"/>
              <a:t>The Baby-Friendly Hospital Initiative recognizes the </a:t>
            </a:r>
            <a:r>
              <a:rPr lang="en-US" sz="2400" b="1" i="1" dirty="0"/>
              <a:t>critical role </a:t>
            </a:r>
            <a:r>
              <a:rPr lang="en-US" sz="2400" dirty="0"/>
              <a:t>breastfeeding support in the community plays after discharge from the hospital.</a:t>
            </a:r>
          </a:p>
          <a:p>
            <a:pPr lvl="1"/>
            <a:r>
              <a:rPr lang="en-US" sz="2000" dirty="0"/>
              <a:t>An early post-discharge follow-up appointment with the pediatrician, family practitioner, or other pediatric care provider should be scheduled (w/in 2-4 days).</a:t>
            </a:r>
          </a:p>
          <a:p>
            <a:pPr marL="457200" lvl="1" indent="0">
              <a:buNone/>
            </a:pPr>
            <a:endParaRPr lang="en-US" sz="2000" dirty="0"/>
          </a:p>
          <a:p>
            <a:pPr lvl="1"/>
            <a:r>
              <a:rPr lang="en-US" sz="2000" dirty="0"/>
              <a:t>Information about community-based breastfeeding support options is provided at the time of discharge AND when BF dyad re-enters hospital system w/ BF problem (e.g. ED)</a:t>
            </a:r>
          </a:p>
          <a:p>
            <a:pPr lvl="2"/>
            <a:r>
              <a:rPr lang="en-US" dirty="0"/>
              <a:t>Breastfeeding support groups, WIC, telephone help lines, breastfeeding support within physician practices, lactation clinics, and individualized specialized resource persons. </a:t>
            </a:r>
          </a:p>
          <a:p>
            <a:endParaRPr lang="en-US" sz="2000" dirty="0"/>
          </a:p>
        </p:txBody>
      </p:sp>
    </p:spTree>
    <p:extLst>
      <p:ext uri="{BB962C8B-B14F-4D97-AF65-F5344CB8AC3E}">
        <p14:creationId xmlns:p14="http://schemas.microsoft.com/office/powerpoint/2010/main" val="2398145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 xmlns:a16="http://schemas.microsoft.com/office/drawing/2014/main" id="{8D70B121-56F4-4848-B38B-182089D909FA}"/>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73" name="Straight Connector 72">
            <a:extLst>
              <a:ext uri="{FF2B5EF4-FFF2-40B4-BE49-F238E27FC236}">
                <a16:creationId xmlns="" xmlns:a16="http://schemas.microsoft.com/office/drawing/2014/main" id="{2D72A2C9-F3CA-4216-8BAD-FA4C970C3C4E}"/>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68609" name="Title 1"/>
          <p:cNvSpPr>
            <a:spLocks noGrp="1"/>
          </p:cNvSpPr>
          <p:nvPr>
            <p:ph type="title"/>
          </p:nvPr>
        </p:nvSpPr>
        <p:spPr>
          <a:xfrm>
            <a:off x="838200" y="963877"/>
            <a:ext cx="3494362" cy="4930246"/>
          </a:xfrm>
        </p:spPr>
        <p:txBody>
          <a:bodyPr>
            <a:normAutofit/>
          </a:bodyPr>
          <a:lstStyle/>
          <a:p>
            <a:pPr algn="r"/>
            <a:r>
              <a:rPr lang="en-US" b="1" dirty="0">
                <a:solidFill>
                  <a:schemeClr val="accent1"/>
                </a:solidFill>
              </a:rPr>
              <a:t>BABY-FRIENDLY AND FORMULA</a:t>
            </a:r>
          </a:p>
        </p:txBody>
      </p:sp>
      <p:sp>
        <p:nvSpPr>
          <p:cNvPr id="68610" name="Content Placeholder 2"/>
          <p:cNvSpPr>
            <a:spLocks noGrp="1"/>
          </p:cNvSpPr>
          <p:nvPr>
            <p:ph idx="1"/>
          </p:nvPr>
        </p:nvSpPr>
        <p:spPr>
          <a:xfrm>
            <a:off x="4976031" y="963877"/>
            <a:ext cx="6377769" cy="4930246"/>
          </a:xfrm>
        </p:spPr>
        <p:txBody>
          <a:bodyPr anchor="ctr">
            <a:normAutofit/>
          </a:bodyPr>
          <a:lstStyle/>
          <a:p>
            <a:r>
              <a:rPr lang="en-US" sz="2400" dirty="0"/>
              <a:t>For mothers who make an </a:t>
            </a:r>
            <a:r>
              <a:rPr lang="en-US" sz="2400" i="1" dirty="0"/>
              <a:t>informed decision </a:t>
            </a:r>
            <a:r>
              <a:rPr lang="en-US" sz="2400" dirty="0"/>
              <a:t>to use formula, hospital staff</a:t>
            </a:r>
          </a:p>
          <a:p>
            <a:pPr lvl="1"/>
            <a:r>
              <a:rPr lang="en-US" dirty="0"/>
              <a:t>Respect their decision</a:t>
            </a:r>
          </a:p>
          <a:p>
            <a:pPr lvl="1"/>
            <a:r>
              <a:rPr lang="en-US" dirty="0"/>
              <a:t>Instruct parents on safe preparation and storage of infant formula</a:t>
            </a:r>
          </a:p>
          <a:p>
            <a:pPr lvl="1"/>
            <a:r>
              <a:rPr lang="en-US" dirty="0"/>
              <a:t>Instruct parents about baby-led feeding, avoidance of over-feeding</a:t>
            </a:r>
          </a:p>
          <a:p>
            <a:pPr lvl="1"/>
            <a:r>
              <a:rPr lang="en-US" dirty="0"/>
              <a:t>S2S, Rooming-in expected to facilitate bonding and recognition of feeding cues</a:t>
            </a:r>
          </a:p>
        </p:txBody>
      </p:sp>
    </p:spTree>
    <p:extLst>
      <p:ext uri="{BB962C8B-B14F-4D97-AF65-F5344CB8AC3E}">
        <p14:creationId xmlns:p14="http://schemas.microsoft.com/office/powerpoint/2010/main" val="154308865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0275239-91D3-4308-AF7F-B7B163B55BF6}"/>
              </a:ext>
            </a:extLst>
          </p:cNvPr>
          <p:cNvSpPr>
            <a:spLocks noGrp="1"/>
          </p:cNvSpPr>
          <p:nvPr>
            <p:ph type="title"/>
          </p:nvPr>
        </p:nvSpPr>
        <p:spPr/>
        <p:txBody>
          <a:bodyPr/>
          <a:lstStyle/>
          <a:p>
            <a:r>
              <a:rPr lang="en-US" b="1" dirty="0"/>
              <a:t>The Baby-Friendly Site Assessment</a:t>
            </a:r>
          </a:p>
        </p:txBody>
      </p:sp>
      <p:sp>
        <p:nvSpPr>
          <p:cNvPr id="3" name="Content Placeholder 2">
            <a:extLst>
              <a:ext uri="{FF2B5EF4-FFF2-40B4-BE49-F238E27FC236}">
                <a16:creationId xmlns="" xmlns:a16="http://schemas.microsoft.com/office/drawing/2014/main" id="{68916DA0-6E76-4D72-BE1F-C46743CA6115}"/>
              </a:ext>
            </a:extLst>
          </p:cNvPr>
          <p:cNvSpPr>
            <a:spLocks noGrp="1"/>
          </p:cNvSpPr>
          <p:nvPr>
            <p:ph idx="1"/>
          </p:nvPr>
        </p:nvSpPr>
        <p:spPr>
          <a:xfrm>
            <a:off x="838200" y="1825625"/>
            <a:ext cx="10515600" cy="4942820"/>
          </a:xfrm>
        </p:spPr>
        <p:txBody>
          <a:bodyPr>
            <a:normAutofit lnSpcReduction="10000"/>
          </a:bodyPr>
          <a:lstStyle/>
          <a:p>
            <a:r>
              <a:rPr lang="en-US" dirty="0"/>
              <a:t>Consists of</a:t>
            </a:r>
          </a:p>
          <a:p>
            <a:pPr lvl="1"/>
            <a:r>
              <a:rPr lang="en-US" dirty="0"/>
              <a:t>Interviews will be conducted with staff in prenatal offices, L&amp;D, M/B Unit, NICU, OB and pediatric providers, hospital administration</a:t>
            </a:r>
          </a:p>
          <a:p>
            <a:pPr lvl="1"/>
            <a:r>
              <a:rPr lang="en-US" b="1" dirty="0"/>
              <a:t>Interviews with mothers</a:t>
            </a:r>
          </a:p>
          <a:p>
            <a:pPr lvl="1"/>
            <a:r>
              <a:rPr lang="en-US" dirty="0"/>
              <a:t>Observation of deliveries</a:t>
            </a:r>
          </a:p>
          <a:p>
            <a:pPr lvl="1"/>
            <a:r>
              <a:rPr lang="en-US" dirty="0"/>
              <a:t>Review of formula receipts</a:t>
            </a:r>
          </a:p>
          <a:p>
            <a:pPr lvl="1"/>
            <a:r>
              <a:rPr lang="en-US" dirty="0"/>
              <a:t>Inspection of hospital for signs reflecting the commitment to support breastfeeding, lack of formula advertising in patient care areas</a:t>
            </a:r>
          </a:p>
          <a:p>
            <a:pPr lvl="1"/>
            <a:r>
              <a:rPr lang="en-US" dirty="0"/>
              <a:t>Review of policies related to infant feeding</a:t>
            </a:r>
          </a:p>
          <a:p>
            <a:pPr marL="457200" lvl="1" indent="0">
              <a:buNone/>
            </a:pPr>
            <a:endParaRPr lang="en-US" dirty="0"/>
          </a:p>
          <a:p>
            <a:pPr marL="0" indent="0">
              <a:buNone/>
            </a:pPr>
            <a:r>
              <a:rPr lang="en-US" dirty="0"/>
              <a:t>Assessors are looking for a change in culture and care practices that support breastfeeding and that these changes are reflected in the experience of the family!</a:t>
            </a:r>
          </a:p>
          <a:p>
            <a:pPr lvl="1"/>
            <a:endParaRPr lang="en-US" dirty="0"/>
          </a:p>
        </p:txBody>
      </p:sp>
    </p:spTree>
    <p:extLst>
      <p:ext uri="{BB962C8B-B14F-4D97-AF65-F5344CB8AC3E}">
        <p14:creationId xmlns:p14="http://schemas.microsoft.com/office/powerpoint/2010/main" val="399744865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5" name="Rectangle 134">
            <a:extLst>
              <a:ext uri="{FF2B5EF4-FFF2-40B4-BE49-F238E27FC236}">
                <a16:creationId xmlns="" xmlns:a16="http://schemas.microsoft.com/office/drawing/2014/main" id="{8D70B121-56F4-4848-B38B-182089D909FA}"/>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7" name="Straight Connector 136">
            <a:extLst>
              <a:ext uri="{FF2B5EF4-FFF2-40B4-BE49-F238E27FC236}">
                <a16:creationId xmlns="" xmlns:a16="http://schemas.microsoft.com/office/drawing/2014/main" id="{2D72A2C9-F3CA-4216-8BAD-FA4C970C3C4E}"/>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69634" name="Rectangle 2"/>
          <p:cNvSpPr>
            <a:spLocks noGrp="1" noChangeArrowheads="1"/>
          </p:cNvSpPr>
          <p:nvPr>
            <p:ph type="title"/>
          </p:nvPr>
        </p:nvSpPr>
        <p:spPr>
          <a:xfrm>
            <a:off x="838200" y="963877"/>
            <a:ext cx="3494362" cy="4930246"/>
          </a:xfrm>
        </p:spPr>
        <p:txBody>
          <a:bodyPr rtlCol="0">
            <a:normAutofit/>
          </a:bodyPr>
          <a:lstStyle/>
          <a:p>
            <a:pPr algn="r">
              <a:defRPr/>
            </a:pPr>
            <a:r>
              <a:rPr lang="en-US" altLang="en-US" sz="4100" b="1" dirty="0">
                <a:solidFill>
                  <a:schemeClr val="accent1"/>
                </a:solidFill>
              </a:rPr>
              <a:t>Does the Baby-Friendly Hospital Initiative Increase Breastfeeding?</a:t>
            </a:r>
          </a:p>
        </p:txBody>
      </p:sp>
      <p:sp>
        <p:nvSpPr>
          <p:cNvPr id="70658" name="Rectangle 3"/>
          <p:cNvSpPr>
            <a:spLocks noGrp="1" noChangeArrowheads="1"/>
          </p:cNvSpPr>
          <p:nvPr>
            <p:ph type="body" idx="1"/>
          </p:nvPr>
        </p:nvSpPr>
        <p:spPr>
          <a:xfrm>
            <a:off x="4976031" y="963877"/>
            <a:ext cx="6377769" cy="4930246"/>
          </a:xfrm>
        </p:spPr>
        <p:txBody>
          <a:bodyPr anchor="ctr">
            <a:normAutofit/>
          </a:bodyPr>
          <a:lstStyle/>
          <a:p>
            <a:r>
              <a:rPr lang="en-US" altLang="en-US" sz="2400" dirty="0"/>
              <a:t>Promotion of Breastfeeding Intervention Trial (PROBIT)</a:t>
            </a:r>
          </a:p>
          <a:p>
            <a:pPr lvl="1"/>
            <a:r>
              <a:rPr lang="en-US" altLang="en-US" dirty="0"/>
              <a:t>Mothers who gave birth at Baby-Friendly hospitals were more likely to </a:t>
            </a:r>
          </a:p>
          <a:p>
            <a:pPr lvl="2"/>
            <a:r>
              <a:rPr lang="en-US" altLang="en-US" sz="2400" dirty="0"/>
              <a:t>Breastfeed exclusively at 3 months (43.3% vs 6.4%)</a:t>
            </a:r>
          </a:p>
          <a:p>
            <a:pPr lvl="2"/>
            <a:r>
              <a:rPr lang="en-US" altLang="en-US" sz="2400" dirty="0"/>
              <a:t>Continue to breastfeed through 12 months (19.7% vs 11.4%)</a:t>
            </a:r>
          </a:p>
          <a:p>
            <a:pPr lvl="2"/>
            <a:endParaRPr lang="en-US" altLang="en-US" sz="2400" dirty="0"/>
          </a:p>
          <a:p>
            <a:pPr lvl="2">
              <a:buFont typeface="Wingdings" pitchFamily="2" charset="2"/>
              <a:buNone/>
            </a:pPr>
            <a:r>
              <a:rPr lang="en-US" altLang="en-US" sz="2400" dirty="0"/>
              <a:t>						Kramer, JAMA, 2001</a:t>
            </a:r>
          </a:p>
        </p:txBody>
      </p:sp>
    </p:spTree>
    <p:extLst>
      <p:ext uri="{BB962C8B-B14F-4D97-AF65-F5344CB8AC3E}">
        <p14:creationId xmlns:p14="http://schemas.microsoft.com/office/powerpoint/2010/main" val="333614301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 xmlns:a16="http://schemas.microsoft.com/office/drawing/2014/main" id="{A4AC5506-6312-4701-8D3C-40187889A947}"/>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2706" name="Content Placeholder 3" descr="http://www.nichq.org/our_projects/BFB%20Jan%20Info%20Webinar.pdf - Windows Internet Explorer"/>
          <p:cNvPicPr>
            <a:picLocks noGrp="1" noChangeAspect="1"/>
          </p:cNvPicPr>
          <p:nvPr>
            <p:ph idx="1"/>
          </p:nvPr>
        </p:nvPicPr>
        <p:blipFill>
          <a:blip r:embed="rId3"/>
          <a:srcRect l="21780" t="16524" r="19911" b="3258"/>
          <a:stretch>
            <a:fillRect/>
          </a:stretch>
        </p:blipFill>
        <p:spPr>
          <a:xfrm>
            <a:off x="3165667" y="1675227"/>
            <a:ext cx="5860666" cy="4394199"/>
          </a:xfrm>
          <a:prstGeom prst="rect">
            <a:avLst/>
          </a:prstGeom>
        </p:spPr>
      </p:pic>
      <p:sp>
        <p:nvSpPr>
          <p:cNvPr id="70658" name="Title 1"/>
          <p:cNvSpPr>
            <a:spLocks noGrp="1"/>
          </p:cNvSpPr>
          <p:nvPr>
            <p:ph type="title"/>
          </p:nvPr>
        </p:nvSpPr>
        <p:spPr>
          <a:xfrm>
            <a:off x="556532" y="643467"/>
            <a:ext cx="11210925" cy="744836"/>
          </a:xfrm>
        </p:spPr>
        <p:txBody>
          <a:bodyPr vert="horz" lIns="91440" tIns="45720" rIns="91440" bIns="45720" rtlCol="0" anchor="ctr">
            <a:normAutofit/>
          </a:bodyPr>
          <a:lstStyle/>
          <a:p>
            <a:pPr algn="ctr">
              <a:defRPr/>
            </a:pPr>
            <a:r>
              <a:rPr lang="en-US" altLang="en-US" sz="3200" kern="1200" dirty="0">
                <a:solidFill>
                  <a:schemeClr val="bg1"/>
                </a:solidFill>
                <a:latin typeface="+mj-lt"/>
                <a:ea typeface="+mj-ea"/>
                <a:cs typeface="+mj-cs"/>
              </a:rPr>
              <a:t>Does the Baby-Friendly Hospital Initiative Increase Breastfeeding?</a:t>
            </a:r>
          </a:p>
        </p:txBody>
      </p:sp>
    </p:spTree>
    <p:extLst>
      <p:ext uri="{BB962C8B-B14F-4D97-AF65-F5344CB8AC3E}">
        <p14:creationId xmlns:p14="http://schemas.microsoft.com/office/powerpoint/2010/main" val="30382864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 xmlns:a16="http://schemas.microsoft.com/office/drawing/2014/main" id="{F73FCEB7-CD02-4399-BA74-12D9191D6F72}"/>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 xmlns:a16="http://schemas.microsoft.com/office/drawing/2014/main" id="{B05D080A-EBA5-4E9C-AA4C-FEB20FBA6BF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490196" y="492573"/>
            <a:ext cx="5880796" cy="5880796"/>
          </a:xfrm>
          <a:prstGeom prst="rect">
            <a:avLst/>
          </a:prstGeom>
        </p:spPr>
      </p:pic>
      <p:sp>
        <p:nvSpPr>
          <p:cNvPr id="12" name="Rectangle 11">
            <a:extLst>
              <a:ext uri="{FF2B5EF4-FFF2-40B4-BE49-F238E27FC236}">
                <a16:creationId xmlns="" xmlns:a16="http://schemas.microsoft.com/office/drawing/2014/main" id="{AB45A142-4255-493C-8284-5D566C121B10}"/>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ltGray">
          <a:xfrm>
            <a:off x="336884" y="321177"/>
            <a:ext cx="4332307"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 xmlns:a16="http://schemas.microsoft.com/office/drawing/2014/main" id="{38FB9660-F42F-4313-BBC4-47C007FE484C}"/>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1191126" y="3910267"/>
            <a:ext cx="258679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 xmlns:a16="http://schemas.microsoft.com/office/drawing/2014/main" id="{60705DF5-273B-495E-84A6-1B6E0581133A}"/>
              </a:ext>
            </a:extLst>
          </p:cNvPr>
          <p:cNvSpPr>
            <a:spLocks noGrp="1"/>
          </p:cNvSpPr>
          <p:nvPr>
            <p:ph type="title"/>
          </p:nvPr>
        </p:nvSpPr>
        <p:spPr>
          <a:xfrm>
            <a:off x="674237" y="914400"/>
            <a:ext cx="3657600" cy="2887579"/>
          </a:xfrm>
        </p:spPr>
        <p:txBody>
          <a:bodyPr vert="horz" lIns="91440" tIns="45720" rIns="91440" bIns="45720" rtlCol="0" anchor="b">
            <a:normAutofit/>
          </a:bodyPr>
          <a:lstStyle/>
          <a:p>
            <a:pPr algn="ctr"/>
            <a:r>
              <a:rPr lang="en-US" sz="4800" kern="1200" dirty="0">
                <a:solidFill>
                  <a:srgbClr val="FFFFFF"/>
                </a:solidFill>
                <a:latin typeface="+mj-lt"/>
                <a:ea typeface="+mj-ea"/>
                <a:cs typeface="+mj-cs"/>
              </a:rPr>
              <a:t>QUESTIONS?</a:t>
            </a:r>
          </a:p>
        </p:txBody>
      </p:sp>
    </p:spTree>
    <p:extLst>
      <p:ext uri="{BB962C8B-B14F-4D97-AF65-F5344CB8AC3E}">
        <p14:creationId xmlns:p14="http://schemas.microsoft.com/office/powerpoint/2010/main" val="1167034544"/>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994</TotalTime>
  <Words>3345</Words>
  <Application>Microsoft Office PowerPoint</Application>
  <PresentationFormat>Widescreen</PresentationFormat>
  <Paragraphs>526</Paragraphs>
  <Slides>52</Slides>
  <Notes>41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52</vt:i4>
      </vt:variant>
    </vt:vector>
  </HeadingPairs>
  <TitlesOfParts>
    <vt:vector size="59" baseType="lpstr">
      <vt:lpstr>Arial</vt:lpstr>
      <vt:lpstr>Calibri</vt:lpstr>
      <vt:lpstr>Calibri Light</vt:lpstr>
      <vt:lpstr>msgothic</vt:lpstr>
      <vt:lpstr>Tahoma</vt:lpstr>
      <vt:lpstr>Wingdings</vt:lpstr>
      <vt:lpstr>Office Theme</vt:lpstr>
      <vt:lpstr>The Baby-Friendly Hospital Initiative</vt:lpstr>
      <vt:lpstr>Healthy People  (US Dept Health and Human Services)</vt:lpstr>
      <vt:lpstr>Percentage of Infants Breastfed at 6 Months (CDC, 2014 Data) </vt:lpstr>
      <vt:lpstr>Healthy People 2020 Goals, cont.</vt:lpstr>
      <vt:lpstr>Risk Factors for Breastfeeding (CDC NIS ‘15-16)</vt:lpstr>
      <vt:lpstr>The Joint Commission (TJC)</vt:lpstr>
      <vt:lpstr>TJC Exclusive Breastfeeding Perinatal Care Core Measure</vt:lpstr>
      <vt:lpstr>THE DECISION TO BREASTFEED</vt:lpstr>
      <vt:lpstr>INFLUENCES ON THE DECISION TO BREASTFEED</vt:lpstr>
      <vt:lpstr>WHEN IS BREASTFEEDING CONTRAINDICATED?</vt:lpstr>
      <vt:lpstr>WHEN IS BREASTFEEDING CONTRAINDICATED?</vt:lpstr>
      <vt:lpstr>WHEN IS BREASTFEEDING NOT CONTRAINDICATED?</vt:lpstr>
      <vt:lpstr>DECLINING BREASTFEEDING RATES IN THE 1900s</vt:lpstr>
      <vt:lpstr>The Code</vt:lpstr>
      <vt:lpstr>International Code of Marketing of Breastmilk Substitutes:  THE CODE</vt:lpstr>
      <vt:lpstr>The Baby-Friendly™ Hospital Initiative  (BFHI)</vt:lpstr>
      <vt:lpstr>WHAT IS A BABY-FRIENDLY HOSPITAL?</vt:lpstr>
      <vt:lpstr>Where are ‘Baby-Friendly’ Hospitals?</vt:lpstr>
      <vt:lpstr>TEN STEPS TO SUCCESSFUL BREASTFEEDING FOR HOSPITALS</vt:lpstr>
      <vt:lpstr>TEN STEPS TO SUCCESSFUL BREASTFEEDING FOR HOSPITALS</vt:lpstr>
      <vt:lpstr>STEP 1:  The policy (2) </vt:lpstr>
      <vt:lpstr>STEP 2: Staff Education</vt:lpstr>
      <vt:lpstr>Breastfeeding and the Use of Human Milk AAP Policy Statement, 2012</vt:lpstr>
      <vt:lpstr>WHO Growth Charts</vt:lpstr>
      <vt:lpstr>NORMAL NEWBORN WEIGHT LOSS</vt:lpstr>
      <vt:lpstr>PowerPoint Presentation</vt:lpstr>
      <vt:lpstr>STEP 3: Prenatal Education</vt:lpstr>
      <vt:lpstr>PRENATAL BREASTFEEDING EDUCATION</vt:lpstr>
      <vt:lpstr>STEP 4: Help mothers initiate breastfeeding within the first hour of birth: Skin to Skin (S2S)</vt:lpstr>
      <vt:lpstr>S2S</vt:lpstr>
      <vt:lpstr>S2S</vt:lpstr>
      <vt:lpstr>STEP 5: Show mothers how to breastfeed and maintain lactation if they are separated from their infants</vt:lpstr>
      <vt:lpstr>STEP 5: Required Education Content: BF</vt:lpstr>
      <vt:lpstr>STEP 5: Required Education Content: Formula</vt:lpstr>
      <vt:lpstr>Powdered Formula Preparation</vt:lpstr>
      <vt:lpstr>STEP 6: Supplementation</vt:lpstr>
      <vt:lpstr>INDICATIONS FOR SUPPLEMENTATION</vt:lpstr>
      <vt:lpstr>INDICATIONS FOR SUPPLEMENTATION</vt:lpstr>
      <vt:lpstr>  SUPPLEMENTS</vt:lpstr>
      <vt:lpstr>SUPPLEMENTS</vt:lpstr>
      <vt:lpstr>STEP 7: ROOMING-IN</vt:lpstr>
      <vt:lpstr>ROOMING-IN</vt:lpstr>
      <vt:lpstr>What if mother asks to have baby removed from room?</vt:lpstr>
      <vt:lpstr>SAFETY PLAN</vt:lpstr>
      <vt:lpstr>STEP 9: Avoid Pacifier and Artificial Nipple  Use</vt:lpstr>
      <vt:lpstr>HOW DO WE AVOID ARTIFICIAL NIPPLES AND PACIFIERS?</vt:lpstr>
      <vt:lpstr>STEP 10: Foster the establishment of breastfeeding support groups and refer mothers to them on discharge from the hospital or clinic </vt:lpstr>
      <vt:lpstr>BABY-FRIENDLY AND FORMULA</vt:lpstr>
      <vt:lpstr>The Baby-Friendly Site Assessment</vt:lpstr>
      <vt:lpstr>Does the Baby-Friendly Hospital Initiative Increase Breastfeeding?</vt:lpstr>
      <vt:lpstr>Does the Baby-Friendly Hospital Initiative Increase Breastfeeding?</vt:lpstr>
      <vt:lpstr>QUESTIONS?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Baby-Friendly Hospital Initiative</dc:title>
  <dc:creator>Lisa Judge</dc:creator>
  <cp:lastModifiedBy>Erica McLeod</cp:lastModifiedBy>
  <cp:revision>62</cp:revision>
  <dcterms:created xsi:type="dcterms:W3CDTF">2018-04-07T22:24:06Z</dcterms:created>
  <dcterms:modified xsi:type="dcterms:W3CDTF">2018-07-03T14:19:34Z</dcterms:modified>
</cp:coreProperties>
</file>